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565" r:id="rId2"/>
    <p:sldId id="4221" r:id="rId3"/>
    <p:sldId id="4218" r:id="rId4"/>
    <p:sldId id="4259" r:id="rId5"/>
    <p:sldId id="4236" r:id="rId6"/>
    <p:sldId id="4238" r:id="rId7"/>
    <p:sldId id="4232" r:id="rId8"/>
    <p:sldId id="4237" r:id="rId9"/>
    <p:sldId id="4239" r:id="rId10"/>
    <p:sldId id="4110" r:id="rId11"/>
    <p:sldId id="4117" r:id="rId12"/>
    <p:sldId id="4235" r:id="rId13"/>
    <p:sldId id="4242" r:id="rId14"/>
    <p:sldId id="4234" r:id="rId15"/>
    <p:sldId id="4250" r:id="rId16"/>
    <p:sldId id="4245" r:id="rId17"/>
    <p:sldId id="4262" r:id="rId18"/>
    <p:sldId id="4260" r:id="rId19"/>
    <p:sldId id="4249" r:id="rId20"/>
    <p:sldId id="4251" r:id="rId21"/>
    <p:sldId id="4247" r:id="rId22"/>
    <p:sldId id="4228" r:id="rId23"/>
    <p:sldId id="27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BFD1"/>
    <a:srgbClr val="D56E48"/>
    <a:srgbClr val="0C1752"/>
    <a:srgbClr val="11CCDD"/>
    <a:srgbClr val="E3E9EE"/>
    <a:srgbClr val="FFFFFF"/>
    <a:srgbClr val="F09063"/>
    <a:srgbClr val="F9F9F9"/>
    <a:srgbClr val="E7C24C"/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39" autoAdjust="0"/>
    <p:restoredTop sz="94721"/>
  </p:normalViewPr>
  <p:slideViewPr>
    <p:cSldViewPr snapToGrid="0" snapToObjects="1">
      <p:cViewPr varScale="1">
        <p:scale>
          <a:sx n="149" d="100"/>
          <a:sy n="149" d="100"/>
        </p:scale>
        <p:origin x="286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BB5DF1-6160-48DA-9244-780755A51C3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9B5A6E6-E5BC-44DF-B98F-EE78B19ABD04}">
      <dgm:prSet custT="1"/>
      <dgm:spPr>
        <a:solidFill>
          <a:srgbClr val="D56E48"/>
        </a:solidFill>
      </dgm:spPr>
      <dgm:t>
        <a:bodyPr/>
        <a:lstStyle/>
        <a:p>
          <a:pPr>
            <a:buNone/>
          </a:pPr>
          <a:r>
            <a:rPr lang="en-US" sz="1500" b="0" dirty="0">
              <a:latin typeface="Montserrat" panose="00000500000000000000" pitchFamily="2" charset="0"/>
              <a:cs typeface="Mongolian Baiti" panose="03000500000000000000" pitchFamily="66" charset="0"/>
            </a:rPr>
            <a:t>Work with reasoning LLMs, such as DeepSeek, that require logical, step-by-step thinking and understand how these models differ from general-purpose chatbots.</a:t>
          </a:r>
        </a:p>
      </dgm:t>
    </dgm:pt>
    <dgm:pt modelId="{9D685566-7BFA-4B83-A81B-A7F5D6307A40}" type="parTrans" cxnId="{9EFB0C0B-67F8-4089-9051-C16742CBF343}">
      <dgm:prSet/>
      <dgm:spPr/>
      <dgm:t>
        <a:bodyPr/>
        <a:lstStyle/>
        <a:p>
          <a:endParaRPr lang="en-CA" sz="1500"/>
        </a:p>
      </dgm:t>
    </dgm:pt>
    <dgm:pt modelId="{1A91E592-169E-4A40-8D5F-3CDD094E17DF}" type="sibTrans" cxnId="{9EFB0C0B-67F8-4089-9051-C16742CBF343}">
      <dgm:prSet/>
      <dgm:spPr/>
      <dgm:t>
        <a:bodyPr/>
        <a:lstStyle/>
        <a:p>
          <a:endParaRPr lang="en-CA" sz="1500"/>
        </a:p>
      </dgm:t>
    </dgm:pt>
    <dgm:pt modelId="{D404394A-048D-4E9C-876E-FC4F9A0AAF3A}">
      <dgm:prSet custT="1"/>
      <dgm:spPr>
        <a:solidFill>
          <a:srgbClr val="0C1752"/>
        </a:solidFill>
      </dgm:spPr>
      <dgm:t>
        <a:bodyPr/>
        <a:lstStyle/>
        <a:p>
          <a:pPr>
            <a:buNone/>
          </a:pPr>
          <a:r>
            <a:rPr lang="en-US" sz="1500" b="0" dirty="0">
              <a:latin typeface="Montserrat" panose="00000500000000000000" pitchFamily="2" charset="0"/>
              <a:cs typeface="Mongolian Baiti" panose="03000500000000000000" pitchFamily="66" charset="0"/>
            </a:rPr>
            <a:t>Explore how to use the Hugging Face datasets library to efficiently load, preprocess, &amp; manage datasets from the Hub.</a:t>
          </a:r>
        </a:p>
      </dgm:t>
    </dgm:pt>
    <dgm:pt modelId="{7A5A5F56-E08D-441E-9755-B72FD280C400}" type="parTrans" cxnId="{1C46464B-39B2-45CD-86C6-9E8B59F452B5}">
      <dgm:prSet/>
      <dgm:spPr/>
      <dgm:t>
        <a:bodyPr/>
        <a:lstStyle/>
        <a:p>
          <a:endParaRPr lang="en-CA" sz="1500"/>
        </a:p>
      </dgm:t>
    </dgm:pt>
    <dgm:pt modelId="{8DD5C263-D3AD-4A73-B675-B714679FD801}" type="sibTrans" cxnId="{1C46464B-39B2-45CD-86C6-9E8B59F452B5}">
      <dgm:prSet/>
      <dgm:spPr/>
      <dgm:t>
        <a:bodyPr/>
        <a:lstStyle/>
        <a:p>
          <a:endParaRPr lang="en-CA" sz="1500"/>
        </a:p>
      </dgm:t>
    </dgm:pt>
    <dgm:pt modelId="{01CE6E4D-2F61-4360-9C1E-C8A1E21D955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>
            <a:buNone/>
          </a:pPr>
          <a:r>
            <a:rPr lang="en-US" sz="1500" b="0" dirty="0">
              <a:latin typeface="Montserrat" panose="00000500000000000000" pitchFamily="2" charset="0"/>
              <a:cs typeface="Mongolian Baiti" panose="03000500000000000000" pitchFamily="66" charset="0"/>
            </a:rPr>
            <a:t>Develop prompting strategies for structured responses that guide models to generate outputs in a specific format (e.g., reasoning steps followed by classification).</a:t>
          </a:r>
        </a:p>
      </dgm:t>
    </dgm:pt>
    <dgm:pt modelId="{F7743F2D-4578-41EA-A3DF-BCBFC8354415}" type="parTrans" cxnId="{BE99ED6E-FDA7-4B19-A7BE-CCE9C249CF5A}">
      <dgm:prSet/>
      <dgm:spPr/>
      <dgm:t>
        <a:bodyPr/>
        <a:lstStyle/>
        <a:p>
          <a:endParaRPr lang="en-CA" sz="1500"/>
        </a:p>
      </dgm:t>
    </dgm:pt>
    <dgm:pt modelId="{0B50973E-A289-4050-AB33-7FB6D547DB53}" type="sibTrans" cxnId="{BE99ED6E-FDA7-4B19-A7BE-CCE9C249CF5A}">
      <dgm:prSet/>
      <dgm:spPr/>
      <dgm:t>
        <a:bodyPr/>
        <a:lstStyle/>
        <a:p>
          <a:endParaRPr lang="en-CA" sz="1500"/>
        </a:p>
      </dgm:t>
    </dgm:pt>
    <dgm:pt modelId="{530E6254-4313-4A8F-8B56-AAF2B9E2A7D4}">
      <dgm:prSet custT="1"/>
      <dgm:spPr>
        <a:solidFill>
          <a:srgbClr val="0C1752"/>
        </a:solidFill>
      </dgm:spPr>
      <dgm:t>
        <a:bodyPr/>
        <a:lstStyle/>
        <a:p>
          <a:pPr>
            <a:buNone/>
          </a:pPr>
          <a:r>
            <a:rPr lang="en-US" sz="1500" b="0" dirty="0">
              <a:latin typeface="Montserrat" panose="00000500000000000000" pitchFamily="2" charset="0"/>
              <a:cs typeface="Mongolian Baiti" panose="03000500000000000000" pitchFamily="66" charset="0"/>
            </a:rPr>
            <a:t>Gain skills in parsing model outputs to extract relevant elements, such as intermediate reasoning &amp; final answers, from generated text.</a:t>
          </a:r>
        </a:p>
      </dgm:t>
    </dgm:pt>
    <dgm:pt modelId="{EE77EE21-408E-4B70-9F39-D28551F2F3C0}" type="parTrans" cxnId="{674ED3C7-4EED-4ED5-8DCD-A5BCF0ADE67C}">
      <dgm:prSet/>
      <dgm:spPr/>
      <dgm:t>
        <a:bodyPr/>
        <a:lstStyle/>
        <a:p>
          <a:endParaRPr lang="en-CA" sz="1500"/>
        </a:p>
      </dgm:t>
    </dgm:pt>
    <dgm:pt modelId="{E3A7E5CC-9807-4640-8DA1-7E0416EF5655}" type="sibTrans" cxnId="{674ED3C7-4EED-4ED5-8DCD-A5BCF0ADE67C}">
      <dgm:prSet/>
      <dgm:spPr/>
      <dgm:t>
        <a:bodyPr/>
        <a:lstStyle/>
        <a:p>
          <a:endParaRPr lang="en-CA" sz="1500"/>
        </a:p>
      </dgm:t>
    </dgm:pt>
    <dgm:pt modelId="{1448B9EC-D61C-4F46-9D96-737139E24870}">
      <dgm:prSet custT="1"/>
      <dgm:spPr>
        <a:solidFill>
          <a:srgbClr val="1BBFD1"/>
        </a:solidFill>
      </dgm:spPr>
      <dgm:t>
        <a:bodyPr/>
        <a:lstStyle/>
        <a:p>
          <a:pPr>
            <a:buNone/>
          </a:pPr>
          <a:r>
            <a:rPr lang="en-US" sz="1500" b="0" dirty="0">
              <a:latin typeface="Montserrat" panose="00000500000000000000" pitchFamily="2" charset="0"/>
              <a:cs typeface="Mongolian Baiti" panose="03000500000000000000" pitchFamily="66" charset="0"/>
            </a:rPr>
            <a:t>Apply LLMs to classification tasks that are typically handled by traditional classifiers, with the added advantage of greater transparency and explainability.</a:t>
          </a:r>
        </a:p>
      </dgm:t>
    </dgm:pt>
    <dgm:pt modelId="{D8867A89-5F86-42A6-A64B-FDCB211E1675}" type="parTrans" cxnId="{41D632AC-49AA-40D1-A6AB-8DF031717BBE}">
      <dgm:prSet/>
      <dgm:spPr/>
      <dgm:t>
        <a:bodyPr/>
        <a:lstStyle/>
        <a:p>
          <a:endParaRPr lang="en-CA" sz="1500"/>
        </a:p>
      </dgm:t>
    </dgm:pt>
    <dgm:pt modelId="{3C1DFD09-1D42-42DE-BF90-23732E0C91FB}" type="sibTrans" cxnId="{41D632AC-49AA-40D1-A6AB-8DF031717BBE}">
      <dgm:prSet/>
      <dgm:spPr/>
      <dgm:t>
        <a:bodyPr/>
        <a:lstStyle/>
        <a:p>
          <a:endParaRPr lang="en-CA" sz="1500"/>
        </a:p>
      </dgm:t>
    </dgm:pt>
    <dgm:pt modelId="{24879CF2-1B38-4E46-B3DE-0C09703248A4}">
      <dgm:prSet custT="1"/>
      <dgm:spPr>
        <a:solidFill>
          <a:srgbClr val="D56E48"/>
        </a:solidFill>
      </dgm:spPr>
      <dgm:t>
        <a:bodyPr/>
        <a:lstStyle/>
        <a:p>
          <a:r>
            <a:rPr lang="en-US" sz="1500" b="0" dirty="0">
              <a:latin typeface="Montserrat" panose="00000500000000000000" pitchFamily="2" charset="0"/>
              <a:cs typeface="Mongolian Baiti" panose="03000500000000000000" pitchFamily="66" charset="0"/>
            </a:rPr>
            <a:t>Learn how to navigate Hugging Face leaderboards to evaluate the performance of open- and closed-source models.</a:t>
          </a:r>
        </a:p>
      </dgm:t>
    </dgm:pt>
    <dgm:pt modelId="{D171FA33-8B72-4BB1-97E0-AF198F101D07}" type="parTrans" cxnId="{0499C5E4-A58D-4FC1-A436-B39914D117EA}">
      <dgm:prSet/>
      <dgm:spPr/>
      <dgm:t>
        <a:bodyPr/>
        <a:lstStyle/>
        <a:p>
          <a:endParaRPr lang="en-CA" sz="1500"/>
        </a:p>
      </dgm:t>
    </dgm:pt>
    <dgm:pt modelId="{EBD408E7-8700-4EC9-A4BF-6AC4676A178A}" type="sibTrans" cxnId="{0499C5E4-A58D-4FC1-A436-B39914D117EA}">
      <dgm:prSet/>
      <dgm:spPr/>
      <dgm:t>
        <a:bodyPr/>
        <a:lstStyle/>
        <a:p>
          <a:endParaRPr lang="en-CA" sz="1500"/>
        </a:p>
      </dgm:t>
    </dgm:pt>
    <dgm:pt modelId="{96594F1A-37C0-4AE2-977D-69E53FB8E16B}">
      <dgm:prSet custT="1"/>
      <dgm:spPr>
        <a:solidFill>
          <a:srgbClr val="0C1752"/>
        </a:solidFill>
      </dgm:spPr>
      <dgm:t>
        <a:bodyPr/>
        <a:lstStyle/>
        <a:p>
          <a:r>
            <a:rPr lang="en-US" sz="1500" b="0" dirty="0">
              <a:latin typeface="Montserrat" panose="00000500000000000000" pitchFamily="2" charset="0"/>
              <a:cs typeface="Mongolian Baiti" panose="03000500000000000000" pitchFamily="66" charset="0"/>
            </a:rPr>
            <a:t>Apply a framework to choose the right LLM for your business. </a:t>
          </a:r>
        </a:p>
      </dgm:t>
    </dgm:pt>
    <dgm:pt modelId="{9796956E-E56A-4408-9A73-24F2CD682C73}" type="parTrans" cxnId="{C8A87003-7361-477C-816B-336AFA3C264B}">
      <dgm:prSet/>
      <dgm:spPr/>
      <dgm:t>
        <a:bodyPr/>
        <a:lstStyle/>
        <a:p>
          <a:endParaRPr lang="en-CA" sz="1500"/>
        </a:p>
      </dgm:t>
    </dgm:pt>
    <dgm:pt modelId="{48787395-9815-40A6-B934-BD88F35B3066}" type="sibTrans" cxnId="{C8A87003-7361-477C-816B-336AFA3C264B}">
      <dgm:prSet/>
      <dgm:spPr/>
      <dgm:t>
        <a:bodyPr/>
        <a:lstStyle/>
        <a:p>
          <a:endParaRPr lang="en-CA" sz="1500"/>
        </a:p>
      </dgm:t>
    </dgm:pt>
    <dgm:pt modelId="{91AECCB5-357E-4817-8D8B-617F328E7EE2}" type="pres">
      <dgm:prSet presAssocID="{C5BB5DF1-6160-48DA-9244-780755A51C37}" presName="diagram" presStyleCnt="0">
        <dgm:presLayoutVars>
          <dgm:dir/>
          <dgm:resizeHandles val="exact"/>
        </dgm:presLayoutVars>
      </dgm:prSet>
      <dgm:spPr/>
    </dgm:pt>
    <dgm:pt modelId="{A718074D-3855-463F-BA6B-5120DB86F2DC}" type="pres">
      <dgm:prSet presAssocID="{C9B5A6E6-E5BC-44DF-B98F-EE78B19ABD04}" presName="node" presStyleLbl="node1" presStyleIdx="0" presStyleCnt="7">
        <dgm:presLayoutVars>
          <dgm:bulletEnabled val="1"/>
        </dgm:presLayoutVars>
      </dgm:prSet>
      <dgm:spPr/>
    </dgm:pt>
    <dgm:pt modelId="{90CC1EFB-D98A-4DEB-BE5E-321B77B0B4D3}" type="pres">
      <dgm:prSet presAssocID="{1A91E592-169E-4A40-8D5F-3CDD094E17DF}" presName="sibTrans" presStyleCnt="0"/>
      <dgm:spPr/>
    </dgm:pt>
    <dgm:pt modelId="{DE6DEDCC-E271-499B-AE84-446DDB3668CE}" type="pres">
      <dgm:prSet presAssocID="{D404394A-048D-4E9C-876E-FC4F9A0AAF3A}" presName="node" presStyleLbl="node1" presStyleIdx="1" presStyleCnt="7">
        <dgm:presLayoutVars>
          <dgm:bulletEnabled val="1"/>
        </dgm:presLayoutVars>
      </dgm:prSet>
      <dgm:spPr/>
    </dgm:pt>
    <dgm:pt modelId="{659E0268-B975-498F-8485-11EA329633E6}" type="pres">
      <dgm:prSet presAssocID="{8DD5C263-D3AD-4A73-B675-B714679FD801}" presName="sibTrans" presStyleCnt="0"/>
      <dgm:spPr/>
    </dgm:pt>
    <dgm:pt modelId="{832412FE-D242-495E-A000-240F69AF8FD0}" type="pres">
      <dgm:prSet presAssocID="{01CE6E4D-2F61-4360-9C1E-C8A1E21D9550}" presName="node" presStyleLbl="node1" presStyleIdx="2" presStyleCnt="7">
        <dgm:presLayoutVars>
          <dgm:bulletEnabled val="1"/>
        </dgm:presLayoutVars>
      </dgm:prSet>
      <dgm:spPr/>
    </dgm:pt>
    <dgm:pt modelId="{B1F7B6C6-8756-4EE9-B9F4-1DB0FDC7CDD4}" type="pres">
      <dgm:prSet presAssocID="{0B50973E-A289-4050-AB33-7FB6D547DB53}" presName="sibTrans" presStyleCnt="0"/>
      <dgm:spPr/>
    </dgm:pt>
    <dgm:pt modelId="{5070BE89-DDFD-4B10-A518-F43C676C9DC3}" type="pres">
      <dgm:prSet presAssocID="{530E6254-4313-4A8F-8B56-AAF2B9E2A7D4}" presName="node" presStyleLbl="node1" presStyleIdx="3" presStyleCnt="7">
        <dgm:presLayoutVars>
          <dgm:bulletEnabled val="1"/>
        </dgm:presLayoutVars>
      </dgm:prSet>
      <dgm:spPr/>
    </dgm:pt>
    <dgm:pt modelId="{3561C6A3-5A5E-4195-9B86-7DE00FE72160}" type="pres">
      <dgm:prSet presAssocID="{E3A7E5CC-9807-4640-8DA1-7E0416EF5655}" presName="sibTrans" presStyleCnt="0"/>
      <dgm:spPr/>
    </dgm:pt>
    <dgm:pt modelId="{4AB94B40-36D7-4682-89D9-12FB64376E5E}" type="pres">
      <dgm:prSet presAssocID="{1448B9EC-D61C-4F46-9D96-737139E24870}" presName="node" presStyleLbl="node1" presStyleIdx="4" presStyleCnt="7">
        <dgm:presLayoutVars>
          <dgm:bulletEnabled val="1"/>
        </dgm:presLayoutVars>
      </dgm:prSet>
      <dgm:spPr/>
    </dgm:pt>
    <dgm:pt modelId="{5B7740CE-01A2-47EB-A40F-43A857D030F8}" type="pres">
      <dgm:prSet presAssocID="{3C1DFD09-1D42-42DE-BF90-23732E0C91FB}" presName="sibTrans" presStyleCnt="0"/>
      <dgm:spPr/>
    </dgm:pt>
    <dgm:pt modelId="{585AA965-D4CA-4512-9344-178ACAE38F7E}" type="pres">
      <dgm:prSet presAssocID="{24879CF2-1B38-4E46-B3DE-0C09703248A4}" presName="node" presStyleLbl="node1" presStyleIdx="5" presStyleCnt="7">
        <dgm:presLayoutVars>
          <dgm:bulletEnabled val="1"/>
        </dgm:presLayoutVars>
      </dgm:prSet>
      <dgm:spPr/>
    </dgm:pt>
    <dgm:pt modelId="{ED68A5CF-D2C4-450D-BD7A-5CA537AC16F3}" type="pres">
      <dgm:prSet presAssocID="{EBD408E7-8700-4EC9-A4BF-6AC4676A178A}" presName="sibTrans" presStyleCnt="0"/>
      <dgm:spPr/>
    </dgm:pt>
    <dgm:pt modelId="{570D2C5C-0217-4483-B972-8463C5391B8B}" type="pres">
      <dgm:prSet presAssocID="{96594F1A-37C0-4AE2-977D-69E53FB8E16B}" presName="node" presStyleLbl="node1" presStyleIdx="6" presStyleCnt="7">
        <dgm:presLayoutVars>
          <dgm:bulletEnabled val="1"/>
        </dgm:presLayoutVars>
      </dgm:prSet>
      <dgm:spPr/>
    </dgm:pt>
  </dgm:ptLst>
  <dgm:cxnLst>
    <dgm:cxn modelId="{A56A6501-B789-4E85-82F5-1D2AB890B793}" type="presOf" srcId="{01CE6E4D-2F61-4360-9C1E-C8A1E21D9550}" destId="{832412FE-D242-495E-A000-240F69AF8FD0}" srcOrd="0" destOrd="0" presId="urn:microsoft.com/office/officeart/2005/8/layout/default"/>
    <dgm:cxn modelId="{C8A87003-7361-477C-816B-336AFA3C264B}" srcId="{C5BB5DF1-6160-48DA-9244-780755A51C37}" destId="{96594F1A-37C0-4AE2-977D-69E53FB8E16B}" srcOrd="6" destOrd="0" parTransId="{9796956E-E56A-4408-9A73-24F2CD682C73}" sibTransId="{48787395-9815-40A6-B934-BD88F35B3066}"/>
    <dgm:cxn modelId="{EEFA520A-5023-42E9-B155-8006FBFCC36A}" type="presOf" srcId="{530E6254-4313-4A8F-8B56-AAF2B9E2A7D4}" destId="{5070BE89-DDFD-4B10-A518-F43C676C9DC3}" srcOrd="0" destOrd="0" presId="urn:microsoft.com/office/officeart/2005/8/layout/default"/>
    <dgm:cxn modelId="{9EFB0C0B-67F8-4089-9051-C16742CBF343}" srcId="{C5BB5DF1-6160-48DA-9244-780755A51C37}" destId="{C9B5A6E6-E5BC-44DF-B98F-EE78B19ABD04}" srcOrd="0" destOrd="0" parTransId="{9D685566-7BFA-4B83-A81B-A7F5D6307A40}" sibTransId="{1A91E592-169E-4A40-8D5F-3CDD094E17DF}"/>
    <dgm:cxn modelId="{D40BDE5C-1FF1-4D04-9114-7EB3072DDD7A}" type="presOf" srcId="{96594F1A-37C0-4AE2-977D-69E53FB8E16B}" destId="{570D2C5C-0217-4483-B972-8463C5391B8B}" srcOrd="0" destOrd="0" presId="urn:microsoft.com/office/officeart/2005/8/layout/default"/>
    <dgm:cxn modelId="{1C46464B-39B2-45CD-86C6-9E8B59F452B5}" srcId="{C5BB5DF1-6160-48DA-9244-780755A51C37}" destId="{D404394A-048D-4E9C-876E-FC4F9A0AAF3A}" srcOrd="1" destOrd="0" parTransId="{7A5A5F56-E08D-441E-9755-B72FD280C400}" sibTransId="{8DD5C263-D3AD-4A73-B675-B714679FD801}"/>
    <dgm:cxn modelId="{BE99ED6E-FDA7-4B19-A7BE-CCE9C249CF5A}" srcId="{C5BB5DF1-6160-48DA-9244-780755A51C37}" destId="{01CE6E4D-2F61-4360-9C1E-C8A1E21D9550}" srcOrd="2" destOrd="0" parTransId="{F7743F2D-4578-41EA-A3DF-BCBFC8354415}" sibTransId="{0B50973E-A289-4050-AB33-7FB6D547DB53}"/>
    <dgm:cxn modelId="{FE3EEE7E-DB65-48D7-A6B9-0EC369730D45}" type="presOf" srcId="{C9B5A6E6-E5BC-44DF-B98F-EE78B19ABD04}" destId="{A718074D-3855-463F-BA6B-5120DB86F2DC}" srcOrd="0" destOrd="0" presId="urn:microsoft.com/office/officeart/2005/8/layout/default"/>
    <dgm:cxn modelId="{5F0B24AA-8196-4073-8DBD-3EC88258ADC1}" type="presOf" srcId="{24879CF2-1B38-4E46-B3DE-0C09703248A4}" destId="{585AA965-D4CA-4512-9344-178ACAE38F7E}" srcOrd="0" destOrd="0" presId="urn:microsoft.com/office/officeart/2005/8/layout/default"/>
    <dgm:cxn modelId="{41D632AC-49AA-40D1-A6AB-8DF031717BBE}" srcId="{C5BB5DF1-6160-48DA-9244-780755A51C37}" destId="{1448B9EC-D61C-4F46-9D96-737139E24870}" srcOrd="4" destOrd="0" parTransId="{D8867A89-5F86-42A6-A64B-FDCB211E1675}" sibTransId="{3C1DFD09-1D42-42DE-BF90-23732E0C91FB}"/>
    <dgm:cxn modelId="{1C023DB0-7F35-4817-99DB-CB2866951DBE}" type="presOf" srcId="{D404394A-048D-4E9C-876E-FC4F9A0AAF3A}" destId="{DE6DEDCC-E271-499B-AE84-446DDB3668CE}" srcOrd="0" destOrd="0" presId="urn:microsoft.com/office/officeart/2005/8/layout/default"/>
    <dgm:cxn modelId="{674ED3C7-4EED-4ED5-8DCD-A5BCF0ADE67C}" srcId="{C5BB5DF1-6160-48DA-9244-780755A51C37}" destId="{530E6254-4313-4A8F-8B56-AAF2B9E2A7D4}" srcOrd="3" destOrd="0" parTransId="{EE77EE21-408E-4B70-9F39-D28551F2F3C0}" sibTransId="{E3A7E5CC-9807-4640-8DA1-7E0416EF5655}"/>
    <dgm:cxn modelId="{725214DB-F20E-427C-ADF3-50FA997B3F5B}" type="presOf" srcId="{1448B9EC-D61C-4F46-9D96-737139E24870}" destId="{4AB94B40-36D7-4682-89D9-12FB64376E5E}" srcOrd="0" destOrd="0" presId="urn:microsoft.com/office/officeart/2005/8/layout/default"/>
    <dgm:cxn modelId="{BCF0D0E2-7832-4736-98E9-D156945CD970}" type="presOf" srcId="{C5BB5DF1-6160-48DA-9244-780755A51C37}" destId="{91AECCB5-357E-4817-8D8B-617F328E7EE2}" srcOrd="0" destOrd="0" presId="urn:microsoft.com/office/officeart/2005/8/layout/default"/>
    <dgm:cxn modelId="{0499C5E4-A58D-4FC1-A436-B39914D117EA}" srcId="{C5BB5DF1-6160-48DA-9244-780755A51C37}" destId="{24879CF2-1B38-4E46-B3DE-0C09703248A4}" srcOrd="5" destOrd="0" parTransId="{D171FA33-8B72-4BB1-97E0-AF198F101D07}" sibTransId="{EBD408E7-8700-4EC9-A4BF-6AC4676A178A}"/>
    <dgm:cxn modelId="{1F819271-B6D9-4A37-BC0F-FBC07EEFB195}" type="presParOf" srcId="{91AECCB5-357E-4817-8D8B-617F328E7EE2}" destId="{A718074D-3855-463F-BA6B-5120DB86F2DC}" srcOrd="0" destOrd="0" presId="urn:microsoft.com/office/officeart/2005/8/layout/default"/>
    <dgm:cxn modelId="{2624C901-235A-4C8F-AFEB-15E482C4497B}" type="presParOf" srcId="{91AECCB5-357E-4817-8D8B-617F328E7EE2}" destId="{90CC1EFB-D98A-4DEB-BE5E-321B77B0B4D3}" srcOrd="1" destOrd="0" presId="urn:microsoft.com/office/officeart/2005/8/layout/default"/>
    <dgm:cxn modelId="{1C57F219-8CD9-4456-8AEA-92DEE1A50BCC}" type="presParOf" srcId="{91AECCB5-357E-4817-8D8B-617F328E7EE2}" destId="{DE6DEDCC-E271-499B-AE84-446DDB3668CE}" srcOrd="2" destOrd="0" presId="urn:microsoft.com/office/officeart/2005/8/layout/default"/>
    <dgm:cxn modelId="{D3AABE0F-9B47-493C-884A-6008BD379AAC}" type="presParOf" srcId="{91AECCB5-357E-4817-8D8B-617F328E7EE2}" destId="{659E0268-B975-498F-8485-11EA329633E6}" srcOrd="3" destOrd="0" presId="urn:microsoft.com/office/officeart/2005/8/layout/default"/>
    <dgm:cxn modelId="{C83C4C12-3D6F-47A6-988C-DCF9A0C30F48}" type="presParOf" srcId="{91AECCB5-357E-4817-8D8B-617F328E7EE2}" destId="{832412FE-D242-495E-A000-240F69AF8FD0}" srcOrd="4" destOrd="0" presId="urn:microsoft.com/office/officeart/2005/8/layout/default"/>
    <dgm:cxn modelId="{84F3BFB5-E991-4EA3-9014-C162C0D71D0B}" type="presParOf" srcId="{91AECCB5-357E-4817-8D8B-617F328E7EE2}" destId="{B1F7B6C6-8756-4EE9-B9F4-1DB0FDC7CDD4}" srcOrd="5" destOrd="0" presId="urn:microsoft.com/office/officeart/2005/8/layout/default"/>
    <dgm:cxn modelId="{163B7420-4F35-41D1-8465-6C1C053664FD}" type="presParOf" srcId="{91AECCB5-357E-4817-8D8B-617F328E7EE2}" destId="{5070BE89-DDFD-4B10-A518-F43C676C9DC3}" srcOrd="6" destOrd="0" presId="urn:microsoft.com/office/officeart/2005/8/layout/default"/>
    <dgm:cxn modelId="{2A0614A2-2F0A-4A93-A412-B1B84285A78C}" type="presParOf" srcId="{91AECCB5-357E-4817-8D8B-617F328E7EE2}" destId="{3561C6A3-5A5E-4195-9B86-7DE00FE72160}" srcOrd="7" destOrd="0" presId="urn:microsoft.com/office/officeart/2005/8/layout/default"/>
    <dgm:cxn modelId="{E9F3741D-E32A-4F11-B2EF-1EDBD18B47F1}" type="presParOf" srcId="{91AECCB5-357E-4817-8D8B-617F328E7EE2}" destId="{4AB94B40-36D7-4682-89D9-12FB64376E5E}" srcOrd="8" destOrd="0" presId="urn:microsoft.com/office/officeart/2005/8/layout/default"/>
    <dgm:cxn modelId="{12861266-64B3-4EE3-A0B1-10F779A65896}" type="presParOf" srcId="{91AECCB5-357E-4817-8D8B-617F328E7EE2}" destId="{5B7740CE-01A2-47EB-A40F-43A857D030F8}" srcOrd="9" destOrd="0" presId="urn:microsoft.com/office/officeart/2005/8/layout/default"/>
    <dgm:cxn modelId="{BB8A5A9C-721E-4836-8F8E-BC88DA56F807}" type="presParOf" srcId="{91AECCB5-357E-4817-8D8B-617F328E7EE2}" destId="{585AA965-D4CA-4512-9344-178ACAE38F7E}" srcOrd="10" destOrd="0" presId="urn:microsoft.com/office/officeart/2005/8/layout/default"/>
    <dgm:cxn modelId="{BF841B1C-0450-43F8-A39B-8A34DFB0A128}" type="presParOf" srcId="{91AECCB5-357E-4817-8D8B-617F328E7EE2}" destId="{ED68A5CF-D2C4-450D-BD7A-5CA537AC16F3}" srcOrd="11" destOrd="0" presId="urn:microsoft.com/office/officeart/2005/8/layout/default"/>
    <dgm:cxn modelId="{D441C2B7-06EC-4080-B104-336CDDEFF5EE}" type="presParOf" srcId="{91AECCB5-357E-4817-8D8B-617F328E7EE2}" destId="{570D2C5C-0217-4483-B972-8463C5391B8B}" srcOrd="12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3B4076-F2B2-4B1E-9AD9-2106BF055B42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0BC94CB5-9E70-411B-9243-64AB24D57B2F}">
      <dgm:prSet phldrT="[Text]" custT="1"/>
      <dgm:spPr/>
      <dgm:t>
        <a:bodyPr/>
        <a:lstStyle/>
        <a:p>
          <a:r>
            <a:rPr lang="en-CA" sz="2000" dirty="0">
              <a:latin typeface="Montserrat" panose="00000500000000000000" pitchFamily="2" charset="0"/>
            </a:rPr>
            <a:t>1. Define your needs</a:t>
          </a:r>
        </a:p>
      </dgm:t>
    </dgm:pt>
    <dgm:pt modelId="{A22C6864-F7BB-4566-8418-5904FEA861B8}" type="parTrans" cxnId="{2B8DEA92-92A3-43E2-BF19-BBBA3A9266CF}">
      <dgm:prSet/>
      <dgm:spPr/>
      <dgm:t>
        <a:bodyPr/>
        <a:lstStyle/>
        <a:p>
          <a:endParaRPr lang="en-CA"/>
        </a:p>
      </dgm:t>
    </dgm:pt>
    <dgm:pt modelId="{5721317E-85AE-4B45-8ECB-A1D4C6B8B509}" type="sibTrans" cxnId="{2B8DEA92-92A3-43E2-BF19-BBBA3A9266CF}">
      <dgm:prSet/>
      <dgm:spPr/>
      <dgm:t>
        <a:bodyPr/>
        <a:lstStyle/>
        <a:p>
          <a:endParaRPr lang="en-CA"/>
        </a:p>
      </dgm:t>
    </dgm:pt>
    <dgm:pt modelId="{DD1990F3-5E1B-4A56-B700-28D9635990A6}">
      <dgm:prSet phldrT="[Text]" custT="1"/>
      <dgm:spPr/>
      <dgm:t>
        <a:bodyPr/>
        <a:lstStyle/>
        <a:p>
          <a:r>
            <a:rPr lang="en-CA" sz="2000" dirty="0">
              <a:latin typeface="Montserrat" panose="00000500000000000000" pitchFamily="2" charset="0"/>
            </a:rPr>
            <a:t>3. Choose the right-sized model</a:t>
          </a:r>
        </a:p>
      </dgm:t>
    </dgm:pt>
    <dgm:pt modelId="{CF8C2BF0-C48C-4B57-8BCC-33ED0B406A80}" type="parTrans" cxnId="{24D2E867-220B-4C5A-B50D-EB8BCF4B4305}">
      <dgm:prSet/>
      <dgm:spPr/>
      <dgm:t>
        <a:bodyPr/>
        <a:lstStyle/>
        <a:p>
          <a:endParaRPr lang="en-CA"/>
        </a:p>
      </dgm:t>
    </dgm:pt>
    <dgm:pt modelId="{9EF96D09-A1BF-40C7-9D07-88D2680A514D}" type="sibTrans" cxnId="{24D2E867-220B-4C5A-B50D-EB8BCF4B4305}">
      <dgm:prSet/>
      <dgm:spPr/>
      <dgm:t>
        <a:bodyPr/>
        <a:lstStyle/>
        <a:p>
          <a:endParaRPr lang="en-CA"/>
        </a:p>
      </dgm:t>
    </dgm:pt>
    <dgm:pt modelId="{B3FCBAA2-DE61-40A1-B056-FA470B23E1CE}">
      <dgm:prSet phldrT="[Text]" custT="1"/>
      <dgm:spPr/>
      <dgm:t>
        <a:bodyPr/>
        <a:lstStyle/>
        <a:p>
          <a:r>
            <a:rPr lang="en-CA" sz="2000" dirty="0">
              <a:latin typeface="Montserrat" panose="00000500000000000000" pitchFamily="2" charset="0"/>
            </a:rPr>
            <a:t>4. Select the LLM Sourcing options (Open Vs. Closed Source)</a:t>
          </a:r>
        </a:p>
      </dgm:t>
    </dgm:pt>
    <dgm:pt modelId="{603B03C1-AFC9-412C-B1B0-237AB586D6BB}" type="parTrans" cxnId="{B0E04F35-75C0-4CE6-87D4-B86244A3B850}">
      <dgm:prSet/>
      <dgm:spPr/>
      <dgm:t>
        <a:bodyPr/>
        <a:lstStyle/>
        <a:p>
          <a:endParaRPr lang="en-CA"/>
        </a:p>
      </dgm:t>
    </dgm:pt>
    <dgm:pt modelId="{63409F97-F6C7-479E-9259-86B67E7B4250}" type="sibTrans" cxnId="{B0E04F35-75C0-4CE6-87D4-B86244A3B850}">
      <dgm:prSet/>
      <dgm:spPr/>
      <dgm:t>
        <a:bodyPr/>
        <a:lstStyle/>
        <a:p>
          <a:endParaRPr lang="en-CA"/>
        </a:p>
      </dgm:t>
    </dgm:pt>
    <dgm:pt modelId="{6A3C023E-9459-4BBA-AA2B-086F688AEE78}">
      <dgm:prSet phldrT="[Text]" custT="1"/>
      <dgm:spPr/>
      <dgm:t>
        <a:bodyPr/>
        <a:lstStyle/>
        <a:p>
          <a:r>
            <a:rPr lang="en-CA" sz="2000" dirty="0">
              <a:latin typeface="Montserrat" panose="00000500000000000000" pitchFamily="2" charset="0"/>
            </a:rPr>
            <a:t>2. Choose the model Type (</a:t>
          </a:r>
          <a:r>
            <a:rPr lang="en-CA" sz="2000" i="1" dirty="0">
              <a:latin typeface="Montserrat" panose="00000500000000000000" pitchFamily="2" charset="0"/>
            </a:rPr>
            <a:t>you might not need generative AI!</a:t>
          </a:r>
          <a:r>
            <a:rPr lang="en-CA" sz="2000" dirty="0">
              <a:latin typeface="Montserrat" panose="00000500000000000000" pitchFamily="2" charset="0"/>
            </a:rPr>
            <a:t>) </a:t>
          </a:r>
        </a:p>
      </dgm:t>
    </dgm:pt>
    <dgm:pt modelId="{0E40F0B2-1EBA-45F6-981B-3B08C9A9F57D}" type="parTrans" cxnId="{C72278C0-580A-4957-8E07-15AECA709927}">
      <dgm:prSet/>
      <dgm:spPr/>
      <dgm:t>
        <a:bodyPr/>
        <a:lstStyle/>
        <a:p>
          <a:endParaRPr lang="en-CA"/>
        </a:p>
      </dgm:t>
    </dgm:pt>
    <dgm:pt modelId="{0B6E0CA0-1D4E-4923-8E9D-E89F3AFAF158}" type="sibTrans" cxnId="{C72278C0-580A-4957-8E07-15AECA709927}">
      <dgm:prSet/>
      <dgm:spPr/>
      <dgm:t>
        <a:bodyPr/>
        <a:lstStyle/>
        <a:p>
          <a:endParaRPr lang="en-CA"/>
        </a:p>
      </dgm:t>
    </dgm:pt>
    <dgm:pt modelId="{F95AF408-A217-486E-A605-9213E44668DF}">
      <dgm:prSet phldrT="[Text]" custT="1"/>
      <dgm:spPr/>
      <dgm:t>
        <a:bodyPr/>
        <a:lstStyle/>
        <a:p>
          <a:r>
            <a:rPr lang="en-CA" sz="2000" dirty="0">
              <a:latin typeface="Montserrat" panose="00000500000000000000" pitchFamily="2" charset="0"/>
            </a:rPr>
            <a:t>5. Decide how the solution scales</a:t>
          </a:r>
        </a:p>
      </dgm:t>
    </dgm:pt>
    <dgm:pt modelId="{B31CF3CB-A94F-42D2-830F-AB7FA60EAF28}" type="parTrans" cxnId="{00AB7B72-EBAB-4AD7-A8EF-B0AE59DF6925}">
      <dgm:prSet/>
      <dgm:spPr/>
      <dgm:t>
        <a:bodyPr/>
        <a:lstStyle/>
        <a:p>
          <a:endParaRPr lang="en-CA"/>
        </a:p>
      </dgm:t>
    </dgm:pt>
    <dgm:pt modelId="{CABAEED1-44B9-4BD7-AF2C-8DC207335ABA}" type="sibTrans" cxnId="{00AB7B72-EBAB-4AD7-A8EF-B0AE59DF6925}">
      <dgm:prSet/>
      <dgm:spPr/>
      <dgm:t>
        <a:bodyPr/>
        <a:lstStyle/>
        <a:p>
          <a:endParaRPr lang="en-CA"/>
        </a:p>
      </dgm:t>
    </dgm:pt>
    <dgm:pt modelId="{00CCED8D-D529-41D6-A694-62DC53C48954}" type="pres">
      <dgm:prSet presAssocID="{B43B4076-F2B2-4B1E-9AD9-2106BF055B42}" presName="rootnode" presStyleCnt="0">
        <dgm:presLayoutVars>
          <dgm:chMax/>
          <dgm:chPref/>
          <dgm:dir/>
          <dgm:animLvl val="lvl"/>
        </dgm:presLayoutVars>
      </dgm:prSet>
      <dgm:spPr/>
    </dgm:pt>
    <dgm:pt modelId="{0AC3D8F7-7EC9-4996-AB26-F0F02C688E5F}" type="pres">
      <dgm:prSet presAssocID="{0BC94CB5-9E70-411B-9243-64AB24D57B2F}" presName="composite" presStyleCnt="0"/>
      <dgm:spPr/>
    </dgm:pt>
    <dgm:pt modelId="{911D3C84-E0C4-4D95-A41C-2CC569EF7346}" type="pres">
      <dgm:prSet presAssocID="{0BC94CB5-9E70-411B-9243-64AB24D57B2F}" presName="LShape" presStyleLbl="alignNode1" presStyleIdx="0" presStyleCnt="9"/>
      <dgm:spPr>
        <a:solidFill>
          <a:srgbClr val="0C1752"/>
        </a:solidFill>
      </dgm:spPr>
    </dgm:pt>
    <dgm:pt modelId="{F7DA4C22-EDFD-49EA-9678-65DA54141528}" type="pres">
      <dgm:prSet presAssocID="{0BC94CB5-9E70-411B-9243-64AB24D57B2F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E8662029-2406-4AB1-AE1F-8410C12AEDE7}" type="pres">
      <dgm:prSet presAssocID="{0BC94CB5-9E70-411B-9243-64AB24D57B2F}" presName="Triangle" presStyleLbl="alignNode1" presStyleIdx="1" presStyleCnt="9"/>
      <dgm:spPr>
        <a:solidFill>
          <a:srgbClr val="D56E48"/>
        </a:solidFill>
        <a:ln>
          <a:noFill/>
        </a:ln>
      </dgm:spPr>
    </dgm:pt>
    <dgm:pt modelId="{8BA109AE-84FE-43FA-AD7F-3BF5DBA2FF0C}" type="pres">
      <dgm:prSet presAssocID="{5721317E-85AE-4B45-8ECB-A1D4C6B8B509}" presName="sibTrans" presStyleCnt="0"/>
      <dgm:spPr/>
    </dgm:pt>
    <dgm:pt modelId="{79239239-7662-4742-A25F-9A831E5917B5}" type="pres">
      <dgm:prSet presAssocID="{5721317E-85AE-4B45-8ECB-A1D4C6B8B509}" presName="space" presStyleCnt="0"/>
      <dgm:spPr/>
    </dgm:pt>
    <dgm:pt modelId="{5F71F3C6-709F-41A7-B2B4-CB6751DF1E42}" type="pres">
      <dgm:prSet presAssocID="{6A3C023E-9459-4BBA-AA2B-086F688AEE78}" presName="composite" presStyleCnt="0"/>
      <dgm:spPr/>
    </dgm:pt>
    <dgm:pt modelId="{A48B08AC-8A74-447C-87BE-852293345C74}" type="pres">
      <dgm:prSet presAssocID="{6A3C023E-9459-4BBA-AA2B-086F688AEE78}" presName="LShape" presStyleLbl="alignNode1" presStyleIdx="2" presStyleCnt="9"/>
      <dgm:spPr>
        <a:solidFill>
          <a:srgbClr val="0C1752"/>
        </a:solidFill>
      </dgm:spPr>
    </dgm:pt>
    <dgm:pt modelId="{2BD2651A-6684-45E1-A0C0-A1087A106375}" type="pres">
      <dgm:prSet presAssocID="{6A3C023E-9459-4BBA-AA2B-086F688AEE78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E63B4D39-5D05-4C39-9C8D-B10CBD6938F3}" type="pres">
      <dgm:prSet presAssocID="{6A3C023E-9459-4BBA-AA2B-086F688AEE78}" presName="Triangle" presStyleLbl="alignNode1" presStyleIdx="3" presStyleCnt="9"/>
      <dgm:spPr>
        <a:xfrm>
          <a:off x="3974174" y="1850953"/>
          <a:ext cx="349119" cy="349119"/>
        </a:xfrm>
        <a:prstGeom prst="triangle">
          <a:avLst>
            <a:gd name="adj" fmla="val 100000"/>
          </a:avLst>
        </a:prstGeom>
        <a:solidFill>
          <a:srgbClr val="D56E48"/>
        </a:solidFill>
        <a:ln w="12700" cap="flat" cmpd="sng" algn="ctr">
          <a:noFill/>
          <a:prstDash val="solid"/>
          <a:miter lim="800000"/>
        </a:ln>
        <a:effectLst/>
      </dgm:spPr>
    </dgm:pt>
    <dgm:pt modelId="{E9F1346C-F491-4271-9636-FE77BF3F68E1}" type="pres">
      <dgm:prSet presAssocID="{0B6E0CA0-1D4E-4923-8E9D-E89F3AFAF158}" presName="sibTrans" presStyleCnt="0"/>
      <dgm:spPr/>
    </dgm:pt>
    <dgm:pt modelId="{AA24FDB0-9ADA-436A-ADE9-F99B213C8113}" type="pres">
      <dgm:prSet presAssocID="{0B6E0CA0-1D4E-4923-8E9D-E89F3AFAF158}" presName="space" presStyleCnt="0"/>
      <dgm:spPr/>
    </dgm:pt>
    <dgm:pt modelId="{D66ABCED-2458-4CFD-876E-F2BA69FF0D76}" type="pres">
      <dgm:prSet presAssocID="{DD1990F3-5E1B-4A56-B700-28D9635990A6}" presName="composite" presStyleCnt="0"/>
      <dgm:spPr/>
    </dgm:pt>
    <dgm:pt modelId="{4EA01A1A-C1A5-4B97-842F-D33764465AFF}" type="pres">
      <dgm:prSet presAssocID="{DD1990F3-5E1B-4A56-B700-28D9635990A6}" presName="LShape" presStyleLbl="alignNode1" presStyleIdx="4" presStyleCnt="9"/>
      <dgm:spPr>
        <a:solidFill>
          <a:srgbClr val="0C1752"/>
        </a:solidFill>
      </dgm:spPr>
    </dgm:pt>
    <dgm:pt modelId="{DF2DDF2B-70B0-40FE-8D1E-E3CF2A3502B1}" type="pres">
      <dgm:prSet presAssocID="{DD1990F3-5E1B-4A56-B700-28D9635990A6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756379F3-D966-4339-BAEF-46C1F6F7E7C1}" type="pres">
      <dgm:prSet presAssocID="{DD1990F3-5E1B-4A56-B700-28D9635990A6}" presName="Triangle" presStyleLbl="alignNode1" presStyleIdx="5" presStyleCnt="9"/>
      <dgm:spPr>
        <a:xfrm>
          <a:off x="6239344" y="1290435"/>
          <a:ext cx="349119" cy="349119"/>
        </a:xfrm>
        <a:prstGeom prst="triangle">
          <a:avLst>
            <a:gd name="adj" fmla="val 100000"/>
          </a:avLst>
        </a:prstGeom>
        <a:solidFill>
          <a:srgbClr val="D56E48"/>
        </a:solidFill>
        <a:ln w="12700" cap="flat" cmpd="sng" algn="ctr">
          <a:noFill/>
          <a:prstDash val="solid"/>
          <a:miter lim="800000"/>
        </a:ln>
        <a:effectLst/>
      </dgm:spPr>
    </dgm:pt>
    <dgm:pt modelId="{FB89CC6F-4254-4F86-899B-AD620ED4E554}" type="pres">
      <dgm:prSet presAssocID="{9EF96D09-A1BF-40C7-9D07-88D2680A514D}" presName="sibTrans" presStyleCnt="0"/>
      <dgm:spPr/>
    </dgm:pt>
    <dgm:pt modelId="{CF559A7C-4E7B-4812-BD63-5C0754E1ACF8}" type="pres">
      <dgm:prSet presAssocID="{9EF96D09-A1BF-40C7-9D07-88D2680A514D}" presName="space" presStyleCnt="0"/>
      <dgm:spPr/>
    </dgm:pt>
    <dgm:pt modelId="{E5DD612F-4C4E-4844-A193-BAF4791B18A2}" type="pres">
      <dgm:prSet presAssocID="{B3FCBAA2-DE61-40A1-B056-FA470B23E1CE}" presName="composite" presStyleCnt="0"/>
      <dgm:spPr/>
    </dgm:pt>
    <dgm:pt modelId="{BD9A9E63-B3BF-44AB-B17B-DDBB3B860E34}" type="pres">
      <dgm:prSet presAssocID="{B3FCBAA2-DE61-40A1-B056-FA470B23E1CE}" presName="LShape" presStyleLbl="alignNode1" presStyleIdx="6" presStyleCnt="9"/>
      <dgm:spPr>
        <a:solidFill>
          <a:srgbClr val="0C1752"/>
        </a:solidFill>
      </dgm:spPr>
    </dgm:pt>
    <dgm:pt modelId="{765F5929-2890-405E-AB12-1E32F7030AA8}" type="pres">
      <dgm:prSet presAssocID="{B3FCBAA2-DE61-40A1-B056-FA470B23E1CE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EBE79FC1-1326-420D-80CD-8F60FFE6F512}" type="pres">
      <dgm:prSet presAssocID="{B3FCBAA2-DE61-40A1-B056-FA470B23E1CE}" presName="Triangle" presStyleLbl="alignNode1" presStyleIdx="7" presStyleCnt="9"/>
      <dgm:spPr>
        <a:xfrm>
          <a:off x="8504514" y="729916"/>
          <a:ext cx="349119" cy="349119"/>
        </a:xfrm>
        <a:prstGeom prst="triangle">
          <a:avLst>
            <a:gd name="adj" fmla="val 100000"/>
          </a:avLst>
        </a:prstGeom>
        <a:solidFill>
          <a:srgbClr val="D56E48"/>
        </a:solidFill>
        <a:ln w="12700" cap="flat" cmpd="sng" algn="ctr">
          <a:noFill/>
          <a:prstDash val="solid"/>
          <a:miter lim="800000"/>
        </a:ln>
        <a:effectLst/>
      </dgm:spPr>
    </dgm:pt>
    <dgm:pt modelId="{DECEEC36-3706-459B-89D5-68EFF77DF07A}" type="pres">
      <dgm:prSet presAssocID="{63409F97-F6C7-479E-9259-86B67E7B4250}" presName="sibTrans" presStyleCnt="0"/>
      <dgm:spPr/>
    </dgm:pt>
    <dgm:pt modelId="{FDF268A4-60EE-47EF-A2F1-5BE3A541B13C}" type="pres">
      <dgm:prSet presAssocID="{63409F97-F6C7-479E-9259-86B67E7B4250}" presName="space" presStyleCnt="0"/>
      <dgm:spPr/>
    </dgm:pt>
    <dgm:pt modelId="{159CDEE2-B845-4754-B00A-45B6B91D4E89}" type="pres">
      <dgm:prSet presAssocID="{F95AF408-A217-486E-A605-9213E44668DF}" presName="composite" presStyleCnt="0"/>
      <dgm:spPr/>
    </dgm:pt>
    <dgm:pt modelId="{7D9C3A8C-B564-408C-AAF3-8C57B61D3B42}" type="pres">
      <dgm:prSet presAssocID="{F95AF408-A217-486E-A605-9213E44668DF}" presName="LShape" presStyleLbl="alignNode1" presStyleIdx="8" presStyleCnt="9"/>
      <dgm:spPr>
        <a:solidFill>
          <a:srgbClr val="0C1752"/>
        </a:solidFill>
      </dgm:spPr>
    </dgm:pt>
    <dgm:pt modelId="{70AD4E64-F541-47BD-8640-9E54CBDEB59D}" type="pres">
      <dgm:prSet presAssocID="{F95AF408-A217-486E-A605-9213E44668DF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86A4512-7AA8-47CC-943D-B655FF2A8118}" type="presOf" srcId="{DD1990F3-5E1B-4A56-B700-28D9635990A6}" destId="{DF2DDF2B-70B0-40FE-8D1E-E3CF2A3502B1}" srcOrd="0" destOrd="0" presId="urn:microsoft.com/office/officeart/2009/3/layout/StepUpProcess"/>
    <dgm:cxn modelId="{BF8C2B2A-4A6B-43B0-975F-3997EED595DB}" type="presOf" srcId="{B43B4076-F2B2-4B1E-9AD9-2106BF055B42}" destId="{00CCED8D-D529-41D6-A694-62DC53C48954}" srcOrd="0" destOrd="0" presId="urn:microsoft.com/office/officeart/2009/3/layout/StepUpProcess"/>
    <dgm:cxn modelId="{B0E04F35-75C0-4CE6-87D4-B86244A3B850}" srcId="{B43B4076-F2B2-4B1E-9AD9-2106BF055B42}" destId="{B3FCBAA2-DE61-40A1-B056-FA470B23E1CE}" srcOrd="3" destOrd="0" parTransId="{603B03C1-AFC9-412C-B1B0-237AB586D6BB}" sibTransId="{63409F97-F6C7-479E-9259-86B67E7B4250}"/>
    <dgm:cxn modelId="{81110B5E-F0E0-4055-BFEF-B9D70F51A040}" type="presOf" srcId="{0BC94CB5-9E70-411B-9243-64AB24D57B2F}" destId="{F7DA4C22-EDFD-49EA-9678-65DA54141528}" srcOrd="0" destOrd="0" presId="urn:microsoft.com/office/officeart/2009/3/layout/StepUpProcess"/>
    <dgm:cxn modelId="{24D2E867-220B-4C5A-B50D-EB8BCF4B4305}" srcId="{B43B4076-F2B2-4B1E-9AD9-2106BF055B42}" destId="{DD1990F3-5E1B-4A56-B700-28D9635990A6}" srcOrd="2" destOrd="0" parTransId="{CF8C2BF0-C48C-4B57-8BCC-33ED0B406A80}" sibTransId="{9EF96D09-A1BF-40C7-9D07-88D2680A514D}"/>
    <dgm:cxn modelId="{00AB7B72-EBAB-4AD7-A8EF-B0AE59DF6925}" srcId="{B43B4076-F2B2-4B1E-9AD9-2106BF055B42}" destId="{F95AF408-A217-486E-A605-9213E44668DF}" srcOrd="4" destOrd="0" parTransId="{B31CF3CB-A94F-42D2-830F-AB7FA60EAF28}" sibTransId="{CABAEED1-44B9-4BD7-AF2C-8DC207335ABA}"/>
    <dgm:cxn modelId="{2B8DEA92-92A3-43E2-BF19-BBBA3A9266CF}" srcId="{B43B4076-F2B2-4B1E-9AD9-2106BF055B42}" destId="{0BC94CB5-9E70-411B-9243-64AB24D57B2F}" srcOrd="0" destOrd="0" parTransId="{A22C6864-F7BB-4566-8418-5904FEA861B8}" sibTransId="{5721317E-85AE-4B45-8ECB-A1D4C6B8B509}"/>
    <dgm:cxn modelId="{CCFF43A1-235F-40E4-9202-CC7ED03843A2}" type="presOf" srcId="{F95AF408-A217-486E-A605-9213E44668DF}" destId="{70AD4E64-F541-47BD-8640-9E54CBDEB59D}" srcOrd="0" destOrd="0" presId="urn:microsoft.com/office/officeart/2009/3/layout/StepUpProcess"/>
    <dgm:cxn modelId="{4F668EB3-15AC-4A9C-9F56-C6E5CCF15323}" type="presOf" srcId="{B3FCBAA2-DE61-40A1-B056-FA470B23E1CE}" destId="{765F5929-2890-405E-AB12-1E32F7030AA8}" srcOrd="0" destOrd="0" presId="urn:microsoft.com/office/officeart/2009/3/layout/StepUpProcess"/>
    <dgm:cxn modelId="{C72278C0-580A-4957-8E07-15AECA709927}" srcId="{B43B4076-F2B2-4B1E-9AD9-2106BF055B42}" destId="{6A3C023E-9459-4BBA-AA2B-086F688AEE78}" srcOrd="1" destOrd="0" parTransId="{0E40F0B2-1EBA-45F6-981B-3B08C9A9F57D}" sibTransId="{0B6E0CA0-1D4E-4923-8E9D-E89F3AFAF158}"/>
    <dgm:cxn modelId="{B34481E6-1DD2-4CBA-AA8C-2B850E723DA6}" type="presOf" srcId="{6A3C023E-9459-4BBA-AA2B-086F688AEE78}" destId="{2BD2651A-6684-45E1-A0C0-A1087A106375}" srcOrd="0" destOrd="0" presId="urn:microsoft.com/office/officeart/2009/3/layout/StepUpProcess"/>
    <dgm:cxn modelId="{C8171441-8C64-45CA-BC27-92025715513D}" type="presParOf" srcId="{00CCED8D-D529-41D6-A694-62DC53C48954}" destId="{0AC3D8F7-7EC9-4996-AB26-F0F02C688E5F}" srcOrd="0" destOrd="0" presId="urn:microsoft.com/office/officeart/2009/3/layout/StepUpProcess"/>
    <dgm:cxn modelId="{7AB7C104-2672-43E6-BE59-B65FADE83849}" type="presParOf" srcId="{0AC3D8F7-7EC9-4996-AB26-F0F02C688E5F}" destId="{911D3C84-E0C4-4D95-A41C-2CC569EF7346}" srcOrd="0" destOrd="0" presId="urn:microsoft.com/office/officeart/2009/3/layout/StepUpProcess"/>
    <dgm:cxn modelId="{449BB3C0-8427-4A9C-9B88-A93D00431919}" type="presParOf" srcId="{0AC3D8F7-7EC9-4996-AB26-F0F02C688E5F}" destId="{F7DA4C22-EDFD-49EA-9678-65DA54141528}" srcOrd="1" destOrd="0" presId="urn:microsoft.com/office/officeart/2009/3/layout/StepUpProcess"/>
    <dgm:cxn modelId="{F4FB00B3-A8CC-4F3B-9395-37FEF400A0CF}" type="presParOf" srcId="{0AC3D8F7-7EC9-4996-AB26-F0F02C688E5F}" destId="{E8662029-2406-4AB1-AE1F-8410C12AEDE7}" srcOrd="2" destOrd="0" presId="urn:microsoft.com/office/officeart/2009/3/layout/StepUpProcess"/>
    <dgm:cxn modelId="{46B34F3F-2588-4DF0-9B3B-A58005061F60}" type="presParOf" srcId="{00CCED8D-D529-41D6-A694-62DC53C48954}" destId="{8BA109AE-84FE-43FA-AD7F-3BF5DBA2FF0C}" srcOrd="1" destOrd="0" presId="urn:microsoft.com/office/officeart/2009/3/layout/StepUpProcess"/>
    <dgm:cxn modelId="{AD86762A-184F-40F0-9C6A-B81BE88E5951}" type="presParOf" srcId="{8BA109AE-84FE-43FA-AD7F-3BF5DBA2FF0C}" destId="{79239239-7662-4742-A25F-9A831E5917B5}" srcOrd="0" destOrd="0" presId="urn:microsoft.com/office/officeart/2009/3/layout/StepUpProcess"/>
    <dgm:cxn modelId="{0E1CA52F-DA5D-4253-98D2-B3634D6181F7}" type="presParOf" srcId="{00CCED8D-D529-41D6-A694-62DC53C48954}" destId="{5F71F3C6-709F-41A7-B2B4-CB6751DF1E42}" srcOrd="2" destOrd="0" presId="urn:microsoft.com/office/officeart/2009/3/layout/StepUpProcess"/>
    <dgm:cxn modelId="{CA0DCC33-3D7F-4246-BBBD-E574251F9E3B}" type="presParOf" srcId="{5F71F3C6-709F-41A7-B2B4-CB6751DF1E42}" destId="{A48B08AC-8A74-447C-87BE-852293345C74}" srcOrd="0" destOrd="0" presId="urn:microsoft.com/office/officeart/2009/3/layout/StepUpProcess"/>
    <dgm:cxn modelId="{1D8CB5ED-39EE-4379-A4BC-F8B6535FE937}" type="presParOf" srcId="{5F71F3C6-709F-41A7-B2B4-CB6751DF1E42}" destId="{2BD2651A-6684-45E1-A0C0-A1087A106375}" srcOrd="1" destOrd="0" presId="urn:microsoft.com/office/officeart/2009/3/layout/StepUpProcess"/>
    <dgm:cxn modelId="{DC64412A-52EB-450D-AEF7-37852914B682}" type="presParOf" srcId="{5F71F3C6-709F-41A7-B2B4-CB6751DF1E42}" destId="{E63B4D39-5D05-4C39-9C8D-B10CBD6938F3}" srcOrd="2" destOrd="0" presId="urn:microsoft.com/office/officeart/2009/3/layout/StepUpProcess"/>
    <dgm:cxn modelId="{FE5EBD8A-343B-440A-A5E7-8E007C0FDFE2}" type="presParOf" srcId="{00CCED8D-D529-41D6-A694-62DC53C48954}" destId="{E9F1346C-F491-4271-9636-FE77BF3F68E1}" srcOrd="3" destOrd="0" presId="urn:microsoft.com/office/officeart/2009/3/layout/StepUpProcess"/>
    <dgm:cxn modelId="{ACEA1725-514A-4C1E-BD02-2A310F17EC6C}" type="presParOf" srcId="{E9F1346C-F491-4271-9636-FE77BF3F68E1}" destId="{AA24FDB0-9ADA-436A-ADE9-F99B213C8113}" srcOrd="0" destOrd="0" presId="urn:microsoft.com/office/officeart/2009/3/layout/StepUpProcess"/>
    <dgm:cxn modelId="{ECA1E6D6-7E6E-40E4-8B13-CF296454EFA2}" type="presParOf" srcId="{00CCED8D-D529-41D6-A694-62DC53C48954}" destId="{D66ABCED-2458-4CFD-876E-F2BA69FF0D76}" srcOrd="4" destOrd="0" presId="urn:microsoft.com/office/officeart/2009/3/layout/StepUpProcess"/>
    <dgm:cxn modelId="{CB8DB52E-2814-4775-865E-389293647E38}" type="presParOf" srcId="{D66ABCED-2458-4CFD-876E-F2BA69FF0D76}" destId="{4EA01A1A-C1A5-4B97-842F-D33764465AFF}" srcOrd="0" destOrd="0" presId="urn:microsoft.com/office/officeart/2009/3/layout/StepUpProcess"/>
    <dgm:cxn modelId="{52D12C56-66BC-480C-BEFA-E07B1E7ACFB1}" type="presParOf" srcId="{D66ABCED-2458-4CFD-876E-F2BA69FF0D76}" destId="{DF2DDF2B-70B0-40FE-8D1E-E3CF2A3502B1}" srcOrd="1" destOrd="0" presId="urn:microsoft.com/office/officeart/2009/3/layout/StepUpProcess"/>
    <dgm:cxn modelId="{8F7D4B1A-2DF8-451F-816E-7039E2CF1EBE}" type="presParOf" srcId="{D66ABCED-2458-4CFD-876E-F2BA69FF0D76}" destId="{756379F3-D966-4339-BAEF-46C1F6F7E7C1}" srcOrd="2" destOrd="0" presId="urn:microsoft.com/office/officeart/2009/3/layout/StepUpProcess"/>
    <dgm:cxn modelId="{AF9EF497-CF0C-4497-89E4-93F836810ED3}" type="presParOf" srcId="{00CCED8D-D529-41D6-A694-62DC53C48954}" destId="{FB89CC6F-4254-4F86-899B-AD620ED4E554}" srcOrd="5" destOrd="0" presId="urn:microsoft.com/office/officeart/2009/3/layout/StepUpProcess"/>
    <dgm:cxn modelId="{9256708D-6533-44C2-A13F-C3BAAB5B6361}" type="presParOf" srcId="{FB89CC6F-4254-4F86-899B-AD620ED4E554}" destId="{CF559A7C-4E7B-4812-BD63-5C0754E1ACF8}" srcOrd="0" destOrd="0" presId="urn:microsoft.com/office/officeart/2009/3/layout/StepUpProcess"/>
    <dgm:cxn modelId="{AED60962-4A79-443B-AA05-FDC1E5DF267D}" type="presParOf" srcId="{00CCED8D-D529-41D6-A694-62DC53C48954}" destId="{E5DD612F-4C4E-4844-A193-BAF4791B18A2}" srcOrd="6" destOrd="0" presId="urn:microsoft.com/office/officeart/2009/3/layout/StepUpProcess"/>
    <dgm:cxn modelId="{C39F3ED1-A67D-41EA-8147-9C7977364BC2}" type="presParOf" srcId="{E5DD612F-4C4E-4844-A193-BAF4791B18A2}" destId="{BD9A9E63-B3BF-44AB-B17B-DDBB3B860E34}" srcOrd="0" destOrd="0" presId="urn:microsoft.com/office/officeart/2009/3/layout/StepUpProcess"/>
    <dgm:cxn modelId="{A7649170-8907-4E09-A814-EB635267AC41}" type="presParOf" srcId="{E5DD612F-4C4E-4844-A193-BAF4791B18A2}" destId="{765F5929-2890-405E-AB12-1E32F7030AA8}" srcOrd="1" destOrd="0" presId="urn:microsoft.com/office/officeart/2009/3/layout/StepUpProcess"/>
    <dgm:cxn modelId="{CC00231F-B3A1-4294-B8D2-D803705A929E}" type="presParOf" srcId="{E5DD612F-4C4E-4844-A193-BAF4791B18A2}" destId="{EBE79FC1-1326-420D-80CD-8F60FFE6F512}" srcOrd="2" destOrd="0" presId="urn:microsoft.com/office/officeart/2009/3/layout/StepUpProcess"/>
    <dgm:cxn modelId="{7FDA5F12-5B39-49FC-9213-8EF7941D1F25}" type="presParOf" srcId="{00CCED8D-D529-41D6-A694-62DC53C48954}" destId="{DECEEC36-3706-459B-89D5-68EFF77DF07A}" srcOrd="7" destOrd="0" presId="urn:microsoft.com/office/officeart/2009/3/layout/StepUpProcess"/>
    <dgm:cxn modelId="{9429DF9A-5810-43A3-AEBF-DAB7BD96C142}" type="presParOf" srcId="{DECEEC36-3706-459B-89D5-68EFF77DF07A}" destId="{FDF268A4-60EE-47EF-A2F1-5BE3A541B13C}" srcOrd="0" destOrd="0" presId="urn:microsoft.com/office/officeart/2009/3/layout/StepUpProcess"/>
    <dgm:cxn modelId="{5C39D65F-7EC0-4DC2-9E25-E9F8F041C99A}" type="presParOf" srcId="{00CCED8D-D529-41D6-A694-62DC53C48954}" destId="{159CDEE2-B845-4754-B00A-45B6B91D4E89}" srcOrd="8" destOrd="0" presId="urn:microsoft.com/office/officeart/2009/3/layout/StepUpProcess"/>
    <dgm:cxn modelId="{9D0872AF-94C7-47AB-B177-DD2852A4C5D3}" type="presParOf" srcId="{159CDEE2-B845-4754-B00A-45B6B91D4E89}" destId="{7D9C3A8C-B564-408C-AAF3-8C57B61D3B42}" srcOrd="0" destOrd="0" presId="urn:microsoft.com/office/officeart/2009/3/layout/StepUpProcess"/>
    <dgm:cxn modelId="{7F2739D8-6FA6-4241-99B9-0DF74705EA37}" type="presParOf" srcId="{159CDEE2-B845-4754-B00A-45B6B91D4E89}" destId="{70AD4E64-F541-47BD-8640-9E54CBDEB59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A02BE5-A455-4533-A070-F572B975FFD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E89EDD-6B33-4D24-B956-682FFE13DF30}">
      <dgm:prSet phldrT="[Text]" custT="1"/>
      <dgm:spPr>
        <a:solidFill>
          <a:srgbClr val="0C1752"/>
        </a:solidFill>
      </dgm:spPr>
      <dgm:t>
        <a:bodyPr/>
        <a:lstStyle/>
        <a:p>
          <a:pPr>
            <a:buNone/>
          </a:pPr>
          <a:r>
            <a:rPr lang="en-US" sz="2000" b="0" i="0" dirty="0">
              <a:latin typeface="Montserrat" panose="00000500000000000000" pitchFamily="2" charset="0"/>
            </a:rPr>
            <a:t>1. Develop an LLM from scratch in-house, utilizing either on-premises or cloud computing resources (GPT-3 costs ~$100M). </a:t>
          </a:r>
          <a:endParaRPr lang="en-CA" sz="2000" dirty="0">
            <a:latin typeface="Montserrat" panose="00000500000000000000" pitchFamily="2" charset="0"/>
          </a:endParaRPr>
        </a:p>
      </dgm:t>
    </dgm:pt>
    <dgm:pt modelId="{7009C0E3-0B8C-4F7C-8B25-F7DC1A7E8EF3}" type="parTrans" cxnId="{500D2513-AD90-4937-A892-9596D0864278}">
      <dgm:prSet/>
      <dgm:spPr/>
      <dgm:t>
        <a:bodyPr/>
        <a:lstStyle/>
        <a:p>
          <a:endParaRPr lang="en-CA" sz="1400">
            <a:latin typeface="Montserrat" panose="00000500000000000000" pitchFamily="2" charset="0"/>
          </a:endParaRPr>
        </a:p>
      </dgm:t>
    </dgm:pt>
    <dgm:pt modelId="{0F96B60D-2848-486B-BF62-65D8A3AB56C3}" type="sibTrans" cxnId="{500D2513-AD90-4937-A892-9596D0864278}">
      <dgm:prSet/>
      <dgm:spPr/>
      <dgm:t>
        <a:bodyPr/>
        <a:lstStyle/>
        <a:p>
          <a:endParaRPr lang="en-CA" sz="1400">
            <a:latin typeface="Montserrat" panose="00000500000000000000" pitchFamily="2" charset="0"/>
          </a:endParaRPr>
        </a:p>
      </dgm:t>
    </dgm:pt>
    <dgm:pt modelId="{C6284999-4082-4DF3-B184-EA91BFC5F644}">
      <dgm:prSet custT="1"/>
      <dgm:spPr>
        <a:solidFill>
          <a:srgbClr val="D56E48"/>
        </a:solidFill>
      </dgm:spPr>
      <dgm:t>
        <a:bodyPr/>
        <a:lstStyle/>
        <a:p>
          <a:pPr>
            <a:buNone/>
          </a:pPr>
          <a:r>
            <a:rPr lang="en-US" sz="2000" b="0" i="0" dirty="0">
              <a:latin typeface="Montserrat" panose="00000500000000000000" pitchFamily="2" charset="0"/>
            </a:rPr>
            <a:t>2. Choose pre-trained, open-source LLMs available in the market </a:t>
          </a:r>
          <a:br>
            <a:rPr lang="en-US" sz="2000" b="0" i="0" dirty="0">
              <a:latin typeface="Montserrat" panose="00000500000000000000" pitchFamily="2" charset="0"/>
            </a:rPr>
          </a:br>
          <a:r>
            <a:rPr lang="en-US" sz="2000" b="0" i="0" dirty="0">
              <a:latin typeface="Montserrat" panose="00000500000000000000" pitchFamily="2" charset="0"/>
            </a:rPr>
            <a:t>(Hugging Face). </a:t>
          </a:r>
        </a:p>
      </dgm:t>
    </dgm:pt>
    <dgm:pt modelId="{20759F02-8379-48B8-B9BD-02722C782D31}" type="parTrans" cxnId="{0F1722C5-B477-4B21-995D-B0F4499E902C}">
      <dgm:prSet/>
      <dgm:spPr/>
      <dgm:t>
        <a:bodyPr/>
        <a:lstStyle/>
        <a:p>
          <a:endParaRPr lang="en-CA" sz="1400">
            <a:latin typeface="Montserrat" panose="00000500000000000000" pitchFamily="2" charset="0"/>
          </a:endParaRPr>
        </a:p>
      </dgm:t>
    </dgm:pt>
    <dgm:pt modelId="{1B8F5706-9A4E-483C-BEDA-E002014639F9}" type="sibTrans" cxnId="{0F1722C5-B477-4B21-995D-B0F4499E902C}">
      <dgm:prSet/>
      <dgm:spPr/>
      <dgm:t>
        <a:bodyPr/>
        <a:lstStyle/>
        <a:p>
          <a:endParaRPr lang="en-CA" sz="1400">
            <a:latin typeface="Montserrat" panose="00000500000000000000" pitchFamily="2" charset="0"/>
          </a:endParaRPr>
        </a:p>
      </dgm:t>
    </dgm:pt>
    <dgm:pt modelId="{FC4440A2-5150-4E4E-ADA1-C31565B0B861}">
      <dgm:prSet custT="1"/>
      <dgm:spPr>
        <a:solidFill>
          <a:srgbClr val="1BBFD1"/>
        </a:solidFill>
      </dgm:spPr>
      <dgm:t>
        <a:bodyPr/>
        <a:lstStyle/>
        <a:p>
          <a:r>
            <a:rPr lang="en-US" sz="2000" b="0" i="0" dirty="0">
              <a:latin typeface="Montserrat" panose="00000500000000000000" pitchFamily="2" charset="0"/>
            </a:rPr>
            <a:t>3. Employ pre-trained, proprietary LLMs through various cloud services or platforms.</a:t>
          </a:r>
        </a:p>
      </dgm:t>
    </dgm:pt>
    <dgm:pt modelId="{637D7D55-EA2B-457E-8DFB-6BFF424B8F6E}" type="parTrans" cxnId="{D17C4E60-2982-49D4-89F8-2023DBF9E278}">
      <dgm:prSet/>
      <dgm:spPr/>
      <dgm:t>
        <a:bodyPr/>
        <a:lstStyle/>
        <a:p>
          <a:endParaRPr lang="en-CA" sz="1400">
            <a:latin typeface="Montserrat" panose="00000500000000000000" pitchFamily="2" charset="0"/>
          </a:endParaRPr>
        </a:p>
      </dgm:t>
    </dgm:pt>
    <dgm:pt modelId="{791C8C0D-7C19-462F-BF74-875980846164}" type="sibTrans" cxnId="{D17C4E60-2982-49D4-89F8-2023DBF9E278}">
      <dgm:prSet/>
      <dgm:spPr/>
      <dgm:t>
        <a:bodyPr/>
        <a:lstStyle/>
        <a:p>
          <a:endParaRPr lang="en-CA" sz="1400">
            <a:latin typeface="Montserrat" panose="00000500000000000000" pitchFamily="2" charset="0"/>
          </a:endParaRPr>
        </a:p>
      </dgm:t>
    </dgm:pt>
    <dgm:pt modelId="{C59D6761-8ED9-44EA-8481-E42A1BCB1917}" type="pres">
      <dgm:prSet presAssocID="{2CA02BE5-A455-4533-A070-F572B975FFD3}" presName="diagram" presStyleCnt="0">
        <dgm:presLayoutVars>
          <dgm:dir/>
          <dgm:resizeHandles val="exact"/>
        </dgm:presLayoutVars>
      </dgm:prSet>
      <dgm:spPr/>
    </dgm:pt>
    <dgm:pt modelId="{6025423F-676A-47A9-9303-EC5A44D727DB}" type="pres">
      <dgm:prSet presAssocID="{9DE89EDD-6B33-4D24-B956-682FFE13DF30}" presName="node" presStyleLbl="node1" presStyleIdx="0" presStyleCnt="3">
        <dgm:presLayoutVars>
          <dgm:bulletEnabled val="1"/>
        </dgm:presLayoutVars>
      </dgm:prSet>
      <dgm:spPr/>
    </dgm:pt>
    <dgm:pt modelId="{7D65EC91-A38D-4572-B418-1CFA50A32A4B}" type="pres">
      <dgm:prSet presAssocID="{0F96B60D-2848-486B-BF62-65D8A3AB56C3}" presName="sibTrans" presStyleCnt="0"/>
      <dgm:spPr/>
    </dgm:pt>
    <dgm:pt modelId="{99D89764-5390-4EF5-9183-D2F97AFAF514}" type="pres">
      <dgm:prSet presAssocID="{C6284999-4082-4DF3-B184-EA91BFC5F644}" presName="node" presStyleLbl="node1" presStyleIdx="1" presStyleCnt="3">
        <dgm:presLayoutVars>
          <dgm:bulletEnabled val="1"/>
        </dgm:presLayoutVars>
      </dgm:prSet>
      <dgm:spPr/>
    </dgm:pt>
    <dgm:pt modelId="{FCFDC0F3-5504-4E23-84EF-E82C3F92DB76}" type="pres">
      <dgm:prSet presAssocID="{1B8F5706-9A4E-483C-BEDA-E002014639F9}" presName="sibTrans" presStyleCnt="0"/>
      <dgm:spPr/>
    </dgm:pt>
    <dgm:pt modelId="{D1FFC4D5-D6D4-4995-824C-9EFE7D6536A2}" type="pres">
      <dgm:prSet presAssocID="{FC4440A2-5150-4E4E-ADA1-C31565B0B861}" presName="node" presStyleLbl="node1" presStyleIdx="2" presStyleCnt="3">
        <dgm:presLayoutVars>
          <dgm:bulletEnabled val="1"/>
        </dgm:presLayoutVars>
      </dgm:prSet>
      <dgm:spPr/>
    </dgm:pt>
  </dgm:ptLst>
  <dgm:cxnLst>
    <dgm:cxn modelId="{500D2513-AD90-4937-A892-9596D0864278}" srcId="{2CA02BE5-A455-4533-A070-F572B975FFD3}" destId="{9DE89EDD-6B33-4D24-B956-682FFE13DF30}" srcOrd="0" destOrd="0" parTransId="{7009C0E3-0B8C-4F7C-8B25-F7DC1A7E8EF3}" sibTransId="{0F96B60D-2848-486B-BF62-65D8A3AB56C3}"/>
    <dgm:cxn modelId="{8366A55F-9B7E-4541-B939-2E04EF338B64}" type="presOf" srcId="{C6284999-4082-4DF3-B184-EA91BFC5F644}" destId="{99D89764-5390-4EF5-9183-D2F97AFAF514}" srcOrd="0" destOrd="0" presId="urn:microsoft.com/office/officeart/2005/8/layout/default"/>
    <dgm:cxn modelId="{D17C4E60-2982-49D4-89F8-2023DBF9E278}" srcId="{2CA02BE5-A455-4533-A070-F572B975FFD3}" destId="{FC4440A2-5150-4E4E-ADA1-C31565B0B861}" srcOrd="2" destOrd="0" parTransId="{637D7D55-EA2B-457E-8DFB-6BFF424B8F6E}" sibTransId="{791C8C0D-7C19-462F-BF74-875980846164}"/>
    <dgm:cxn modelId="{730A126E-371F-4CF3-9A80-E1EE96AE2EDF}" type="presOf" srcId="{2CA02BE5-A455-4533-A070-F572B975FFD3}" destId="{C59D6761-8ED9-44EA-8481-E42A1BCB1917}" srcOrd="0" destOrd="0" presId="urn:microsoft.com/office/officeart/2005/8/layout/default"/>
    <dgm:cxn modelId="{EA4102AE-6B75-4A07-853D-ACDB7875EC48}" type="presOf" srcId="{FC4440A2-5150-4E4E-ADA1-C31565B0B861}" destId="{D1FFC4D5-D6D4-4995-824C-9EFE7D6536A2}" srcOrd="0" destOrd="0" presId="urn:microsoft.com/office/officeart/2005/8/layout/default"/>
    <dgm:cxn modelId="{8DB211AE-01DD-416D-88E9-B7CE62F18E26}" type="presOf" srcId="{9DE89EDD-6B33-4D24-B956-682FFE13DF30}" destId="{6025423F-676A-47A9-9303-EC5A44D727DB}" srcOrd="0" destOrd="0" presId="urn:microsoft.com/office/officeart/2005/8/layout/default"/>
    <dgm:cxn modelId="{0F1722C5-B477-4B21-995D-B0F4499E902C}" srcId="{2CA02BE5-A455-4533-A070-F572B975FFD3}" destId="{C6284999-4082-4DF3-B184-EA91BFC5F644}" srcOrd="1" destOrd="0" parTransId="{20759F02-8379-48B8-B9BD-02722C782D31}" sibTransId="{1B8F5706-9A4E-483C-BEDA-E002014639F9}"/>
    <dgm:cxn modelId="{CAA47A87-DD82-4E40-8532-2634384CFD0C}" type="presParOf" srcId="{C59D6761-8ED9-44EA-8481-E42A1BCB1917}" destId="{6025423F-676A-47A9-9303-EC5A44D727DB}" srcOrd="0" destOrd="0" presId="urn:microsoft.com/office/officeart/2005/8/layout/default"/>
    <dgm:cxn modelId="{12026510-0CF1-45D2-84D0-4AB954CD3059}" type="presParOf" srcId="{C59D6761-8ED9-44EA-8481-E42A1BCB1917}" destId="{7D65EC91-A38D-4572-B418-1CFA50A32A4B}" srcOrd="1" destOrd="0" presId="urn:microsoft.com/office/officeart/2005/8/layout/default"/>
    <dgm:cxn modelId="{A0AF3A98-B186-4D25-9532-C19C800CA693}" type="presParOf" srcId="{C59D6761-8ED9-44EA-8481-E42A1BCB1917}" destId="{99D89764-5390-4EF5-9183-D2F97AFAF514}" srcOrd="2" destOrd="0" presId="urn:microsoft.com/office/officeart/2005/8/layout/default"/>
    <dgm:cxn modelId="{3425A306-13EB-4FE3-8357-6F23E46D7442}" type="presParOf" srcId="{C59D6761-8ED9-44EA-8481-E42A1BCB1917}" destId="{FCFDC0F3-5504-4E23-84EF-E82C3F92DB76}" srcOrd="3" destOrd="0" presId="urn:microsoft.com/office/officeart/2005/8/layout/default"/>
    <dgm:cxn modelId="{28F94B05-CB22-48AC-86C5-47642D077E83}" type="presParOf" srcId="{C59D6761-8ED9-44EA-8481-E42A1BCB1917}" destId="{D1FFC4D5-D6D4-4995-824C-9EFE7D6536A2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2A09A0-35FF-4F51-B66D-C8DE45440DD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2594812-CF19-4205-A727-14975DB09473}">
      <dgm:prSet custT="1"/>
      <dgm:spPr>
        <a:solidFill>
          <a:srgbClr val="0C1752"/>
        </a:solidFill>
      </dgm:spPr>
      <dgm:t>
        <a:bodyPr/>
        <a:lstStyle/>
        <a:p>
          <a:pPr>
            <a:buNone/>
          </a:pPr>
          <a:r>
            <a:rPr lang="en-US" sz="1400" b="1" dirty="0">
              <a:latin typeface="Montserrat" panose="00000500000000000000" pitchFamily="2" charset="0"/>
            </a:rPr>
            <a:t>Requirements:</a:t>
          </a:r>
          <a:br>
            <a:rPr lang="en-US" sz="1400" dirty="0">
              <a:latin typeface="Montserrat" panose="00000500000000000000" pitchFamily="2" charset="0"/>
            </a:rPr>
          </a:br>
          <a:r>
            <a:rPr lang="en-US" sz="1400" dirty="0">
              <a:latin typeface="Montserrat" panose="00000500000000000000" pitchFamily="2" charset="0"/>
            </a:rPr>
            <a:t>Consider data residency requirements. Some countries require that data collected locally must also be stored locally. Knowing this will help you decide between a multi-tenant, hosted, API-based solution.</a:t>
          </a:r>
        </a:p>
      </dgm:t>
    </dgm:pt>
    <dgm:pt modelId="{BEDC4378-A85C-487F-ACC2-5AFCA31D02F5}" type="parTrans" cxnId="{AAEEEAF8-7F3A-4371-BD75-DEED03A64A8E}">
      <dgm:prSet/>
      <dgm:spPr/>
      <dgm:t>
        <a:bodyPr/>
        <a:lstStyle/>
        <a:p>
          <a:endParaRPr lang="en-CA" sz="2000">
            <a:latin typeface="Montserrat" panose="00000500000000000000" pitchFamily="2" charset="0"/>
          </a:endParaRPr>
        </a:p>
      </dgm:t>
    </dgm:pt>
    <dgm:pt modelId="{26C19C08-4189-4133-ABC0-F0AE2990478C}" type="sibTrans" cxnId="{AAEEEAF8-7F3A-4371-BD75-DEED03A64A8E}">
      <dgm:prSet/>
      <dgm:spPr/>
      <dgm:t>
        <a:bodyPr/>
        <a:lstStyle/>
        <a:p>
          <a:endParaRPr lang="en-CA" sz="2000">
            <a:latin typeface="Montserrat" panose="00000500000000000000" pitchFamily="2" charset="0"/>
          </a:endParaRPr>
        </a:p>
      </dgm:t>
    </dgm:pt>
    <dgm:pt modelId="{086FA8A3-024B-4174-934A-13D14ECF83AF}">
      <dgm:prSet custT="1"/>
      <dgm:spPr>
        <a:solidFill>
          <a:srgbClr val="D56E48"/>
        </a:solidFill>
      </dgm:spPr>
      <dgm:t>
        <a:bodyPr/>
        <a:lstStyle/>
        <a:p>
          <a:pPr>
            <a:buNone/>
          </a:pPr>
          <a:r>
            <a:rPr lang="en-US" sz="1400" b="1" dirty="0">
              <a:latin typeface="Montserrat" panose="00000500000000000000" pitchFamily="2" charset="0"/>
            </a:rPr>
            <a:t>Scope:</a:t>
          </a:r>
          <a:br>
            <a:rPr lang="en-US" sz="1400" dirty="0">
              <a:latin typeface="Montserrat" panose="00000500000000000000" pitchFamily="2" charset="0"/>
            </a:rPr>
          </a:br>
          <a:r>
            <a:rPr lang="en-US" sz="1400" dirty="0">
              <a:latin typeface="Montserrat" panose="00000500000000000000" pitchFamily="2" charset="0"/>
            </a:rPr>
            <a:t>Estimate your expected data volume and traffic. Many hosted APIs impose rate limits, which can affect user experience and system performance.</a:t>
          </a:r>
        </a:p>
      </dgm:t>
    </dgm:pt>
    <dgm:pt modelId="{420D125E-910C-4C91-B14E-E756DB367215}" type="parTrans" cxnId="{9F70E1D7-BEC9-44C0-B89F-D70B50AD88D5}">
      <dgm:prSet/>
      <dgm:spPr/>
      <dgm:t>
        <a:bodyPr/>
        <a:lstStyle/>
        <a:p>
          <a:endParaRPr lang="en-CA" sz="2000">
            <a:latin typeface="Montserrat" panose="00000500000000000000" pitchFamily="2" charset="0"/>
          </a:endParaRPr>
        </a:p>
      </dgm:t>
    </dgm:pt>
    <dgm:pt modelId="{3550F922-BC7B-4309-9A43-23637188000B}" type="sibTrans" cxnId="{9F70E1D7-BEC9-44C0-B89F-D70B50AD88D5}">
      <dgm:prSet/>
      <dgm:spPr/>
      <dgm:t>
        <a:bodyPr/>
        <a:lstStyle/>
        <a:p>
          <a:endParaRPr lang="en-CA" sz="2000">
            <a:latin typeface="Montserrat" panose="00000500000000000000" pitchFamily="2" charset="0"/>
          </a:endParaRPr>
        </a:p>
      </dgm:t>
    </dgm:pt>
    <dgm:pt modelId="{086C90F7-F27A-4372-B28F-C59671386C9E}">
      <dgm:prSet custT="1"/>
      <dgm:spPr>
        <a:solidFill>
          <a:srgbClr val="1BBFD1"/>
        </a:solidFill>
      </dgm:spPr>
      <dgm:t>
        <a:bodyPr/>
        <a:lstStyle/>
        <a:p>
          <a:pPr>
            <a:buNone/>
          </a:pPr>
          <a:r>
            <a:rPr lang="en-US" sz="1400" b="1" dirty="0">
              <a:latin typeface="Montserrat" panose="00000500000000000000" pitchFamily="2" charset="0"/>
            </a:rPr>
            <a:t>Skills:</a:t>
          </a:r>
          <a:br>
            <a:rPr lang="en-US" sz="1400" dirty="0">
              <a:latin typeface="Montserrat" panose="00000500000000000000" pitchFamily="2" charset="0"/>
            </a:rPr>
          </a:br>
          <a:r>
            <a:rPr lang="en-US" sz="1400" dirty="0">
              <a:latin typeface="Montserrat" panose="00000500000000000000" pitchFamily="2" charset="0"/>
            </a:rPr>
            <a:t>Identify the skills needed for your preferred solution, from prompt engineering to full model training. You may need a mix of upskilling and new hires depending on the complexity.</a:t>
          </a:r>
        </a:p>
      </dgm:t>
    </dgm:pt>
    <dgm:pt modelId="{2D366A10-3915-42C7-8753-5F6D8668F0B3}" type="parTrans" cxnId="{367B8A8F-AD9B-4BC4-9C26-4B9D1A573103}">
      <dgm:prSet/>
      <dgm:spPr/>
      <dgm:t>
        <a:bodyPr/>
        <a:lstStyle/>
        <a:p>
          <a:endParaRPr lang="en-CA" sz="2000">
            <a:latin typeface="Montserrat" panose="00000500000000000000" pitchFamily="2" charset="0"/>
          </a:endParaRPr>
        </a:p>
      </dgm:t>
    </dgm:pt>
    <dgm:pt modelId="{96AA6227-2344-4D91-A08D-2E6A5E8CEDB6}" type="sibTrans" cxnId="{367B8A8F-AD9B-4BC4-9C26-4B9D1A573103}">
      <dgm:prSet/>
      <dgm:spPr/>
      <dgm:t>
        <a:bodyPr/>
        <a:lstStyle/>
        <a:p>
          <a:endParaRPr lang="en-CA" sz="2000">
            <a:latin typeface="Montserrat" panose="00000500000000000000" pitchFamily="2" charset="0"/>
          </a:endParaRPr>
        </a:p>
      </dgm:t>
    </dgm:pt>
    <dgm:pt modelId="{B98129C4-DDD7-4641-8457-2EDC5B215432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pPr>
            <a:buNone/>
          </a:pPr>
          <a:r>
            <a:rPr lang="en-US" sz="1400" b="1" dirty="0">
              <a:latin typeface="Montserrat" panose="00000500000000000000" pitchFamily="2" charset="0"/>
            </a:rPr>
            <a:t>Costs:</a:t>
          </a:r>
          <a:br>
            <a:rPr lang="en-US" sz="1400" dirty="0">
              <a:latin typeface="Montserrat" panose="00000500000000000000" pitchFamily="2" charset="0"/>
            </a:rPr>
          </a:br>
          <a:r>
            <a:rPr lang="en-US" sz="1400" dirty="0">
              <a:latin typeface="Montserrat" panose="00000500000000000000" pitchFamily="2" charset="0"/>
            </a:rPr>
            <a:t>Assess the end-to-end costs of different approaches. Retrieval-augmented generation (RAG) models are ideal for frequently changing data but require maintaining a search system. Fine-tuning demands upfront investment but can deliver long-term savings.</a:t>
          </a:r>
        </a:p>
      </dgm:t>
    </dgm:pt>
    <dgm:pt modelId="{AE010D00-69B8-4B6D-8E2E-9BE2240042DC}" type="parTrans" cxnId="{6D01878F-D3F9-4B97-999B-8EEAAF43A37A}">
      <dgm:prSet/>
      <dgm:spPr/>
      <dgm:t>
        <a:bodyPr/>
        <a:lstStyle/>
        <a:p>
          <a:endParaRPr lang="en-CA" sz="2000">
            <a:latin typeface="Montserrat" panose="00000500000000000000" pitchFamily="2" charset="0"/>
          </a:endParaRPr>
        </a:p>
      </dgm:t>
    </dgm:pt>
    <dgm:pt modelId="{5CA559AA-EBC9-4516-BDE9-CB322641F7A9}" type="sibTrans" cxnId="{6D01878F-D3F9-4B97-999B-8EEAAF43A37A}">
      <dgm:prSet/>
      <dgm:spPr/>
      <dgm:t>
        <a:bodyPr/>
        <a:lstStyle/>
        <a:p>
          <a:endParaRPr lang="en-CA" sz="2000">
            <a:latin typeface="Montserrat" panose="00000500000000000000" pitchFamily="2" charset="0"/>
          </a:endParaRPr>
        </a:p>
      </dgm:t>
    </dgm:pt>
    <dgm:pt modelId="{68E94350-DE40-42CE-9FB3-FA37B434716F}">
      <dgm:prSet custT="1"/>
      <dgm:spPr>
        <a:solidFill>
          <a:srgbClr val="0C1752"/>
        </a:solidFill>
      </dgm:spPr>
      <dgm:t>
        <a:bodyPr/>
        <a:lstStyle/>
        <a:p>
          <a:r>
            <a:rPr lang="en-US" sz="1400" b="1" dirty="0">
              <a:latin typeface="Montserrat" panose="00000500000000000000" pitchFamily="2" charset="0"/>
            </a:rPr>
            <a:t>Operations:</a:t>
          </a:r>
          <a:br>
            <a:rPr lang="en-US" sz="1400" dirty="0">
              <a:latin typeface="Montserrat" panose="00000500000000000000" pitchFamily="2" charset="0"/>
            </a:rPr>
          </a:br>
          <a:r>
            <a:rPr lang="en-US" sz="1400" dirty="0">
              <a:latin typeface="Montserrat" panose="00000500000000000000" pitchFamily="2" charset="0"/>
            </a:rPr>
            <a:t>Evaluate your operational capabilities, including cost and technical expertise, to decide between in-house deployments or managed services like AWS Bedrock.</a:t>
          </a:r>
        </a:p>
      </dgm:t>
    </dgm:pt>
    <dgm:pt modelId="{AA93EBEA-B729-41FC-B676-86DFF400112F}" type="parTrans" cxnId="{841AD4DA-CAEB-4A6E-99B6-38D6646BE865}">
      <dgm:prSet/>
      <dgm:spPr/>
      <dgm:t>
        <a:bodyPr/>
        <a:lstStyle/>
        <a:p>
          <a:endParaRPr lang="en-CA" sz="2000">
            <a:latin typeface="Montserrat" panose="00000500000000000000" pitchFamily="2" charset="0"/>
          </a:endParaRPr>
        </a:p>
      </dgm:t>
    </dgm:pt>
    <dgm:pt modelId="{776E6412-EFC9-42AF-A31F-C58B35A31BFD}" type="sibTrans" cxnId="{841AD4DA-CAEB-4A6E-99B6-38D6646BE865}">
      <dgm:prSet/>
      <dgm:spPr/>
      <dgm:t>
        <a:bodyPr/>
        <a:lstStyle/>
        <a:p>
          <a:endParaRPr lang="en-CA" sz="2000">
            <a:latin typeface="Montserrat" panose="00000500000000000000" pitchFamily="2" charset="0"/>
          </a:endParaRPr>
        </a:p>
      </dgm:t>
    </dgm:pt>
    <dgm:pt modelId="{43A9617B-6678-4742-803C-FB4C59BACBC2}" type="pres">
      <dgm:prSet presAssocID="{C32A09A0-35FF-4F51-B66D-C8DE45440DD1}" presName="diagram" presStyleCnt="0">
        <dgm:presLayoutVars>
          <dgm:dir/>
          <dgm:resizeHandles val="exact"/>
        </dgm:presLayoutVars>
      </dgm:prSet>
      <dgm:spPr/>
    </dgm:pt>
    <dgm:pt modelId="{8440CA48-8001-4A69-BDE3-8416970BDA20}" type="pres">
      <dgm:prSet presAssocID="{F2594812-CF19-4205-A727-14975DB09473}" presName="node" presStyleLbl="node1" presStyleIdx="0" presStyleCnt="5">
        <dgm:presLayoutVars>
          <dgm:bulletEnabled val="1"/>
        </dgm:presLayoutVars>
      </dgm:prSet>
      <dgm:spPr/>
    </dgm:pt>
    <dgm:pt modelId="{BDCB9576-D775-4288-BAED-CF983A011818}" type="pres">
      <dgm:prSet presAssocID="{26C19C08-4189-4133-ABC0-F0AE2990478C}" presName="sibTrans" presStyleCnt="0"/>
      <dgm:spPr/>
    </dgm:pt>
    <dgm:pt modelId="{13BFD06A-89AE-40C3-AD69-DF118769A65D}" type="pres">
      <dgm:prSet presAssocID="{086FA8A3-024B-4174-934A-13D14ECF83AF}" presName="node" presStyleLbl="node1" presStyleIdx="1" presStyleCnt="5">
        <dgm:presLayoutVars>
          <dgm:bulletEnabled val="1"/>
        </dgm:presLayoutVars>
      </dgm:prSet>
      <dgm:spPr/>
    </dgm:pt>
    <dgm:pt modelId="{57410CE5-1091-422D-BD5C-4C408609B2EC}" type="pres">
      <dgm:prSet presAssocID="{3550F922-BC7B-4309-9A43-23637188000B}" presName="sibTrans" presStyleCnt="0"/>
      <dgm:spPr/>
    </dgm:pt>
    <dgm:pt modelId="{AF1D268F-FC59-4466-8E77-0C19D7765714}" type="pres">
      <dgm:prSet presAssocID="{086C90F7-F27A-4372-B28F-C59671386C9E}" presName="node" presStyleLbl="node1" presStyleIdx="2" presStyleCnt="5">
        <dgm:presLayoutVars>
          <dgm:bulletEnabled val="1"/>
        </dgm:presLayoutVars>
      </dgm:prSet>
      <dgm:spPr/>
    </dgm:pt>
    <dgm:pt modelId="{2A7BC830-85CF-4DB1-A91A-281D67E9D104}" type="pres">
      <dgm:prSet presAssocID="{96AA6227-2344-4D91-A08D-2E6A5E8CEDB6}" presName="sibTrans" presStyleCnt="0"/>
      <dgm:spPr/>
    </dgm:pt>
    <dgm:pt modelId="{EC893272-021A-4618-B47B-378555AA9BCA}" type="pres">
      <dgm:prSet presAssocID="{B98129C4-DDD7-4641-8457-2EDC5B215432}" presName="node" presStyleLbl="node1" presStyleIdx="3" presStyleCnt="5">
        <dgm:presLayoutVars>
          <dgm:bulletEnabled val="1"/>
        </dgm:presLayoutVars>
      </dgm:prSet>
      <dgm:spPr/>
    </dgm:pt>
    <dgm:pt modelId="{A7EA0339-C6C9-48C4-9D92-1BFA49F2F235}" type="pres">
      <dgm:prSet presAssocID="{5CA559AA-EBC9-4516-BDE9-CB322641F7A9}" presName="sibTrans" presStyleCnt="0"/>
      <dgm:spPr/>
    </dgm:pt>
    <dgm:pt modelId="{5DE0C5B4-BB67-4C64-B983-EE09E6EA1399}" type="pres">
      <dgm:prSet presAssocID="{68E94350-DE40-42CE-9FB3-FA37B434716F}" presName="node" presStyleLbl="node1" presStyleIdx="4" presStyleCnt="5">
        <dgm:presLayoutVars>
          <dgm:bulletEnabled val="1"/>
        </dgm:presLayoutVars>
      </dgm:prSet>
      <dgm:spPr/>
    </dgm:pt>
  </dgm:ptLst>
  <dgm:cxnLst>
    <dgm:cxn modelId="{83606C1E-ACE1-45FA-ACD1-FAC617449151}" type="presOf" srcId="{086C90F7-F27A-4372-B28F-C59671386C9E}" destId="{AF1D268F-FC59-4466-8E77-0C19D7765714}" srcOrd="0" destOrd="0" presId="urn:microsoft.com/office/officeart/2005/8/layout/default"/>
    <dgm:cxn modelId="{69266C68-C8C7-45B2-B3F6-B7D279082267}" type="presOf" srcId="{086FA8A3-024B-4174-934A-13D14ECF83AF}" destId="{13BFD06A-89AE-40C3-AD69-DF118769A65D}" srcOrd="0" destOrd="0" presId="urn:microsoft.com/office/officeart/2005/8/layout/default"/>
    <dgm:cxn modelId="{B17C7C4B-04E3-439B-81E3-2ABEB31A7A1C}" type="presOf" srcId="{C32A09A0-35FF-4F51-B66D-C8DE45440DD1}" destId="{43A9617B-6678-4742-803C-FB4C59BACBC2}" srcOrd="0" destOrd="0" presId="urn:microsoft.com/office/officeart/2005/8/layout/default"/>
    <dgm:cxn modelId="{6D01878F-D3F9-4B97-999B-8EEAAF43A37A}" srcId="{C32A09A0-35FF-4F51-B66D-C8DE45440DD1}" destId="{B98129C4-DDD7-4641-8457-2EDC5B215432}" srcOrd="3" destOrd="0" parTransId="{AE010D00-69B8-4B6D-8E2E-9BE2240042DC}" sibTransId="{5CA559AA-EBC9-4516-BDE9-CB322641F7A9}"/>
    <dgm:cxn modelId="{367B8A8F-AD9B-4BC4-9C26-4B9D1A573103}" srcId="{C32A09A0-35FF-4F51-B66D-C8DE45440DD1}" destId="{086C90F7-F27A-4372-B28F-C59671386C9E}" srcOrd="2" destOrd="0" parTransId="{2D366A10-3915-42C7-8753-5F6D8668F0B3}" sibTransId="{96AA6227-2344-4D91-A08D-2E6A5E8CEDB6}"/>
    <dgm:cxn modelId="{342DE2A7-62BE-4E73-9767-FA7F76C4AD3F}" type="presOf" srcId="{B98129C4-DDD7-4641-8457-2EDC5B215432}" destId="{EC893272-021A-4618-B47B-378555AA9BCA}" srcOrd="0" destOrd="0" presId="urn:microsoft.com/office/officeart/2005/8/layout/default"/>
    <dgm:cxn modelId="{197D65C3-0FCC-4AC7-9B35-504893BBCC8D}" type="presOf" srcId="{68E94350-DE40-42CE-9FB3-FA37B434716F}" destId="{5DE0C5B4-BB67-4C64-B983-EE09E6EA1399}" srcOrd="0" destOrd="0" presId="urn:microsoft.com/office/officeart/2005/8/layout/default"/>
    <dgm:cxn modelId="{9F70E1D7-BEC9-44C0-B89F-D70B50AD88D5}" srcId="{C32A09A0-35FF-4F51-B66D-C8DE45440DD1}" destId="{086FA8A3-024B-4174-934A-13D14ECF83AF}" srcOrd="1" destOrd="0" parTransId="{420D125E-910C-4C91-B14E-E756DB367215}" sibTransId="{3550F922-BC7B-4309-9A43-23637188000B}"/>
    <dgm:cxn modelId="{841AD4DA-CAEB-4A6E-99B6-38D6646BE865}" srcId="{C32A09A0-35FF-4F51-B66D-C8DE45440DD1}" destId="{68E94350-DE40-42CE-9FB3-FA37B434716F}" srcOrd="4" destOrd="0" parTransId="{AA93EBEA-B729-41FC-B676-86DFF400112F}" sibTransId="{776E6412-EFC9-42AF-A31F-C58B35A31BFD}"/>
    <dgm:cxn modelId="{AAEEEAF8-7F3A-4371-BD75-DEED03A64A8E}" srcId="{C32A09A0-35FF-4F51-B66D-C8DE45440DD1}" destId="{F2594812-CF19-4205-A727-14975DB09473}" srcOrd="0" destOrd="0" parTransId="{BEDC4378-A85C-487F-ACC2-5AFCA31D02F5}" sibTransId="{26C19C08-4189-4133-ABC0-F0AE2990478C}"/>
    <dgm:cxn modelId="{EF21ACFF-0EED-422A-BBB1-966E5669174C}" type="presOf" srcId="{F2594812-CF19-4205-A727-14975DB09473}" destId="{8440CA48-8001-4A69-BDE3-8416970BDA20}" srcOrd="0" destOrd="0" presId="urn:microsoft.com/office/officeart/2005/8/layout/default"/>
    <dgm:cxn modelId="{66F4E2A6-8025-40B3-83EB-BDAB44E0DD32}" type="presParOf" srcId="{43A9617B-6678-4742-803C-FB4C59BACBC2}" destId="{8440CA48-8001-4A69-BDE3-8416970BDA20}" srcOrd="0" destOrd="0" presId="urn:microsoft.com/office/officeart/2005/8/layout/default"/>
    <dgm:cxn modelId="{D23A2DA3-3051-4DB3-B478-7E67FA5D097B}" type="presParOf" srcId="{43A9617B-6678-4742-803C-FB4C59BACBC2}" destId="{BDCB9576-D775-4288-BAED-CF983A011818}" srcOrd="1" destOrd="0" presId="urn:microsoft.com/office/officeart/2005/8/layout/default"/>
    <dgm:cxn modelId="{99A3F5A8-8900-49D3-9D36-F683C48183E2}" type="presParOf" srcId="{43A9617B-6678-4742-803C-FB4C59BACBC2}" destId="{13BFD06A-89AE-40C3-AD69-DF118769A65D}" srcOrd="2" destOrd="0" presId="urn:microsoft.com/office/officeart/2005/8/layout/default"/>
    <dgm:cxn modelId="{3D9797DA-96AE-461F-A99A-9BA1903319D1}" type="presParOf" srcId="{43A9617B-6678-4742-803C-FB4C59BACBC2}" destId="{57410CE5-1091-422D-BD5C-4C408609B2EC}" srcOrd="3" destOrd="0" presId="urn:microsoft.com/office/officeart/2005/8/layout/default"/>
    <dgm:cxn modelId="{533B093C-FB6A-401E-BDFF-F55FBEBAACCE}" type="presParOf" srcId="{43A9617B-6678-4742-803C-FB4C59BACBC2}" destId="{AF1D268F-FC59-4466-8E77-0C19D7765714}" srcOrd="4" destOrd="0" presId="urn:microsoft.com/office/officeart/2005/8/layout/default"/>
    <dgm:cxn modelId="{F711A00D-F8F2-4F55-BCF2-583F5A354679}" type="presParOf" srcId="{43A9617B-6678-4742-803C-FB4C59BACBC2}" destId="{2A7BC830-85CF-4DB1-A91A-281D67E9D104}" srcOrd="5" destOrd="0" presId="urn:microsoft.com/office/officeart/2005/8/layout/default"/>
    <dgm:cxn modelId="{3914406F-D107-404B-BC6A-1E1DC13ADCAB}" type="presParOf" srcId="{43A9617B-6678-4742-803C-FB4C59BACBC2}" destId="{EC893272-021A-4618-B47B-378555AA9BCA}" srcOrd="6" destOrd="0" presId="urn:microsoft.com/office/officeart/2005/8/layout/default"/>
    <dgm:cxn modelId="{1A0C638F-6C7C-42B6-A110-6DC85D82F184}" type="presParOf" srcId="{43A9617B-6678-4742-803C-FB4C59BACBC2}" destId="{A7EA0339-C6C9-48C4-9D92-1BFA49F2F235}" srcOrd="7" destOrd="0" presId="urn:microsoft.com/office/officeart/2005/8/layout/default"/>
    <dgm:cxn modelId="{EDCAD636-F5AC-486E-B22E-4EE0F3FBB5BA}" type="presParOf" srcId="{43A9617B-6678-4742-803C-FB4C59BACBC2}" destId="{5DE0C5B4-BB67-4C64-B983-EE09E6EA139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75956B-7142-45B3-8DE5-D244F09C1D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8668C8EB-1A47-481F-AC1A-54B446CDC356}">
      <dgm:prSet custT="1"/>
      <dgm:spPr>
        <a:solidFill>
          <a:srgbClr val="D56E48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Montserrat" panose="00000500000000000000" pitchFamily="2" charset="0"/>
            </a:rPr>
            <a:t>Not all LLMs are created equal; models like DeepSeek require structured, logical thought processes and differ significantly from general-purpose conversational models. It's important to assess your use case and match it with the appropriate model type.</a:t>
          </a:r>
          <a:endParaRPr lang="en-CA" sz="1300" b="0" kern="1200" dirty="0">
            <a:solidFill>
              <a:prstClr val="white"/>
            </a:solidFill>
            <a:latin typeface="Montserrat" panose="00000500000000000000" pitchFamily="2" charset="0"/>
            <a:ea typeface="+mn-ea"/>
            <a:cs typeface="+mn-cs"/>
          </a:endParaRPr>
        </a:p>
      </dgm:t>
    </dgm:pt>
    <dgm:pt modelId="{C3A7C484-EBE1-4B24-AED0-93E6863ACE0A}" type="parTrans" cxnId="{2D5E9B59-C7B6-4FF0-BF31-F3174D41650D}">
      <dgm:prSet/>
      <dgm:spPr/>
      <dgm:t>
        <a:bodyPr/>
        <a:lstStyle/>
        <a:p>
          <a:endParaRPr lang="en-CA" sz="1300"/>
        </a:p>
      </dgm:t>
    </dgm:pt>
    <dgm:pt modelId="{2FFB6B49-BEFD-4A29-9582-9CC48025EA72}" type="sibTrans" cxnId="{2D5E9B59-C7B6-4FF0-BF31-F3174D41650D}">
      <dgm:prSet/>
      <dgm:spPr/>
      <dgm:t>
        <a:bodyPr/>
        <a:lstStyle/>
        <a:p>
          <a:endParaRPr lang="en-CA" sz="1300"/>
        </a:p>
      </dgm:t>
    </dgm:pt>
    <dgm:pt modelId="{B8CAEA28-9594-4F04-B55D-AA79863E4FA5}">
      <dgm:prSet custT="1"/>
      <dgm:spPr>
        <a:solidFill>
          <a:srgbClr val="D56E48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dirty="0">
              <a:latin typeface="Montserrat" panose="00000500000000000000" pitchFamily="2" charset="0"/>
            </a:rPr>
            <a:t>Efficient use of the Hugging Face datasets library can greatly streamline the data workflow; loading, preprocessing, and managing data becomes much easier and standardized for downstream tasks.</a:t>
          </a:r>
          <a:endParaRPr lang="en-CA" sz="1300" b="0" kern="1200" dirty="0">
            <a:solidFill>
              <a:prstClr val="white"/>
            </a:solidFill>
            <a:latin typeface="Montserrat" panose="00000500000000000000" pitchFamily="2" charset="0"/>
            <a:ea typeface="+mn-ea"/>
            <a:cs typeface="+mn-cs"/>
          </a:endParaRPr>
        </a:p>
      </dgm:t>
    </dgm:pt>
    <dgm:pt modelId="{416BF1F7-D331-4F58-AFDB-ECCCFBA498B9}" type="parTrans" cxnId="{B021FEA2-0981-489B-A0E2-715EBC73F308}">
      <dgm:prSet/>
      <dgm:spPr/>
      <dgm:t>
        <a:bodyPr/>
        <a:lstStyle/>
        <a:p>
          <a:endParaRPr lang="en-CA" sz="1300"/>
        </a:p>
      </dgm:t>
    </dgm:pt>
    <dgm:pt modelId="{A0CA0DFD-3C54-4AED-B3B4-B2C8AF8CC92E}" type="sibTrans" cxnId="{B021FEA2-0981-489B-A0E2-715EBC73F308}">
      <dgm:prSet/>
      <dgm:spPr/>
      <dgm:t>
        <a:bodyPr/>
        <a:lstStyle/>
        <a:p>
          <a:endParaRPr lang="en-CA" sz="1300"/>
        </a:p>
      </dgm:t>
    </dgm:pt>
    <dgm:pt modelId="{60017760-10FC-461F-BA77-498765EDFC55}">
      <dgm:prSet custT="1"/>
      <dgm:spPr>
        <a:solidFill>
          <a:srgbClr val="D56E48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dirty="0">
              <a:latin typeface="Montserrat" panose="00000500000000000000" pitchFamily="2" charset="0"/>
            </a:rPr>
            <a:t>Crafting clear, goal-driven prompts that enforce output structure (e.g., reasoning then classification) enhances model reliability and interpretability. </a:t>
          </a:r>
          <a:endParaRPr lang="en-CA" sz="1300" b="0" kern="1200" dirty="0">
            <a:solidFill>
              <a:prstClr val="white"/>
            </a:solidFill>
            <a:latin typeface="Montserrat" panose="00000500000000000000" pitchFamily="2" charset="0"/>
            <a:ea typeface="+mn-ea"/>
            <a:cs typeface="+mn-cs"/>
          </a:endParaRPr>
        </a:p>
      </dgm:t>
    </dgm:pt>
    <dgm:pt modelId="{545F037E-A193-4C77-8CFE-20DF9D303747}" type="parTrans" cxnId="{EC3B86DA-9C07-4805-999F-CBB62A850F78}">
      <dgm:prSet/>
      <dgm:spPr/>
      <dgm:t>
        <a:bodyPr/>
        <a:lstStyle/>
        <a:p>
          <a:endParaRPr lang="en-CA" sz="1300"/>
        </a:p>
      </dgm:t>
    </dgm:pt>
    <dgm:pt modelId="{82DB27E2-D9C6-4D91-9247-B11B22009BDE}" type="sibTrans" cxnId="{EC3B86DA-9C07-4805-999F-CBB62A850F78}">
      <dgm:prSet/>
      <dgm:spPr/>
      <dgm:t>
        <a:bodyPr/>
        <a:lstStyle/>
        <a:p>
          <a:endParaRPr lang="en-CA" sz="1300"/>
        </a:p>
      </dgm:t>
    </dgm:pt>
    <dgm:pt modelId="{ECB5904F-4232-46F1-A088-B10DE891A208}">
      <dgm:prSet custT="1"/>
      <dgm:spPr>
        <a:solidFill>
          <a:srgbClr val="D56E48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dirty="0">
              <a:latin typeface="Montserrat" panose="00000500000000000000" pitchFamily="2" charset="0"/>
            </a:rPr>
            <a:t>Being able to dissect the model's output to separate reasoning steps from final answers is a critical skill for tasks requiring auditability or deeper analysis of model behavior.</a:t>
          </a:r>
          <a:endParaRPr lang="en-CA" sz="1300" b="0" kern="1200" dirty="0">
            <a:solidFill>
              <a:prstClr val="white"/>
            </a:solidFill>
            <a:latin typeface="Montserrat" panose="00000500000000000000" pitchFamily="2" charset="0"/>
            <a:ea typeface="+mn-ea"/>
            <a:cs typeface="+mn-cs"/>
          </a:endParaRPr>
        </a:p>
      </dgm:t>
    </dgm:pt>
    <dgm:pt modelId="{D839FD8A-1683-43D5-971E-0D8B74D8B742}" type="parTrans" cxnId="{FCB0F37F-546D-44C0-85AE-F35DFC018F6D}">
      <dgm:prSet/>
      <dgm:spPr/>
      <dgm:t>
        <a:bodyPr/>
        <a:lstStyle/>
        <a:p>
          <a:endParaRPr lang="en-CA" sz="1300"/>
        </a:p>
      </dgm:t>
    </dgm:pt>
    <dgm:pt modelId="{47FA723A-BD90-49A0-8365-CCC71677B105}" type="sibTrans" cxnId="{FCB0F37F-546D-44C0-85AE-F35DFC018F6D}">
      <dgm:prSet/>
      <dgm:spPr/>
      <dgm:t>
        <a:bodyPr/>
        <a:lstStyle/>
        <a:p>
          <a:endParaRPr lang="en-CA" sz="1300"/>
        </a:p>
      </dgm:t>
    </dgm:pt>
    <dgm:pt modelId="{CBF9026D-DC97-428C-AFB6-6DEA4B4AA38E}">
      <dgm:prSet custT="1"/>
      <dgm:spPr>
        <a:solidFill>
          <a:srgbClr val="D56E48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dirty="0">
              <a:latin typeface="Montserrat" panose="00000500000000000000" pitchFamily="2" charset="0"/>
            </a:rPr>
            <a:t>Using LLMs for classification introduces a layer of explainability not always present in traditional classifiers. This enables users to understand why a decision was made, not just what the decision is.</a:t>
          </a:r>
          <a:endParaRPr lang="en-CA" sz="1300" b="0" kern="1200" dirty="0">
            <a:solidFill>
              <a:prstClr val="white"/>
            </a:solidFill>
            <a:latin typeface="Montserrat" panose="00000500000000000000" pitchFamily="2" charset="0"/>
            <a:ea typeface="+mn-ea"/>
            <a:cs typeface="+mn-cs"/>
          </a:endParaRPr>
        </a:p>
      </dgm:t>
    </dgm:pt>
    <dgm:pt modelId="{E488A6E2-B2BB-43C8-AAA6-17AE3C4C33FC}" type="parTrans" cxnId="{81096FE7-3D50-44E8-A17D-4A36FB20F063}">
      <dgm:prSet/>
      <dgm:spPr/>
      <dgm:t>
        <a:bodyPr/>
        <a:lstStyle/>
        <a:p>
          <a:endParaRPr lang="en-CA" sz="1300"/>
        </a:p>
      </dgm:t>
    </dgm:pt>
    <dgm:pt modelId="{7BA7A040-8785-43CF-8AEB-33B975BF7D0F}" type="sibTrans" cxnId="{81096FE7-3D50-44E8-A17D-4A36FB20F063}">
      <dgm:prSet/>
      <dgm:spPr/>
      <dgm:t>
        <a:bodyPr/>
        <a:lstStyle/>
        <a:p>
          <a:endParaRPr lang="en-CA" sz="1300"/>
        </a:p>
      </dgm:t>
    </dgm:pt>
    <dgm:pt modelId="{CA903648-DE06-4583-8032-63CBE26F1385}">
      <dgm:prSet custT="1"/>
      <dgm:spPr>
        <a:solidFill>
          <a:srgbClr val="D56E48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dirty="0">
              <a:latin typeface="Montserrat" panose="00000500000000000000" pitchFamily="2" charset="0"/>
            </a:rPr>
            <a:t>Navigating leaderboards helps practitioners make informed decisions about which LLM to use based on performance benchmarks; especially when choosing between open- vs. closed-source solutions.</a:t>
          </a:r>
          <a:endParaRPr lang="en-CA" sz="1300" b="0" kern="1200" dirty="0">
            <a:solidFill>
              <a:prstClr val="white"/>
            </a:solidFill>
            <a:latin typeface="Montserrat" panose="00000500000000000000" pitchFamily="2" charset="0"/>
            <a:ea typeface="+mn-ea"/>
            <a:cs typeface="+mn-cs"/>
          </a:endParaRPr>
        </a:p>
      </dgm:t>
    </dgm:pt>
    <dgm:pt modelId="{CF58D91E-891E-4BD3-AD43-3E0FF24BEC5C}" type="parTrans" cxnId="{B4CA5A3B-67D8-479E-AAEC-BC203A55C1C3}">
      <dgm:prSet/>
      <dgm:spPr/>
      <dgm:t>
        <a:bodyPr/>
        <a:lstStyle/>
        <a:p>
          <a:endParaRPr lang="en-CA" sz="1300"/>
        </a:p>
      </dgm:t>
    </dgm:pt>
    <dgm:pt modelId="{280CAB10-28D6-4EDF-AF78-14024E11E9EC}" type="sibTrans" cxnId="{B4CA5A3B-67D8-479E-AAEC-BC203A55C1C3}">
      <dgm:prSet/>
      <dgm:spPr/>
      <dgm:t>
        <a:bodyPr/>
        <a:lstStyle/>
        <a:p>
          <a:endParaRPr lang="en-CA" sz="1300"/>
        </a:p>
      </dgm:t>
    </dgm:pt>
    <dgm:pt modelId="{40ED1DA7-F740-46F5-9753-AD184F8F4CCF}">
      <dgm:prSet custT="1"/>
      <dgm:spPr>
        <a:solidFill>
          <a:srgbClr val="D56E48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dirty="0">
              <a:latin typeface="Montserrat" panose="00000500000000000000" pitchFamily="2" charset="0"/>
            </a:rPr>
            <a:t>Implementing a structured approach to selecting the right model ensures alignment with specific business goals, resource constraints, and performance requirements.</a:t>
          </a:r>
          <a:endParaRPr lang="en-CA" sz="1300" b="0" kern="1200" dirty="0">
            <a:solidFill>
              <a:prstClr val="white"/>
            </a:solidFill>
            <a:latin typeface="Montserrat" panose="00000500000000000000" pitchFamily="2" charset="0"/>
            <a:ea typeface="+mn-ea"/>
            <a:cs typeface="+mn-cs"/>
          </a:endParaRPr>
        </a:p>
      </dgm:t>
    </dgm:pt>
    <dgm:pt modelId="{DFFA85F1-C5B2-4180-B82D-3233822E3652}" type="parTrans" cxnId="{234C6E5A-315F-4915-86A9-31342C71E306}">
      <dgm:prSet/>
      <dgm:spPr/>
      <dgm:t>
        <a:bodyPr/>
        <a:lstStyle/>
        <a:p>
          <a:endParaRPr lang="en-CA" sz="1300"/>
        </a:p>
      </dgm:t>
    </dgm:pt>
    <dgm:pt modelId="{C04B552F-A27F-4417-956C-FAD8800EE6BD}" type="sibTrans" cxnId="{234C6E5A-315F-4915-86A9-31342C71E306}">
      <dgm:prSet/>
      <dgm:spPr/>
      <dgm:t>
        <a:bodyPr/>
        <a:lstStyle/>
        <a:p>
          <a:endParaRPr lang="en-CA" sz="1300"/>
        </a:p>
      </dgm:t>
    </dgm:pt>
    <dgm:pt modelId="{D0CCD457-7D44-40F6-A1E5-BE2FB793C746}" type="pres">
      <dgm:prSet presAssocID="{E375956B-7142-45B3-8DE5-D244F09C1DB8}" presName="linear" presStyleCnt="0">
        <dgm:presLayoutVars>
          <dgm:animLvl val="lvl"/>
          <dgm:resizeHandles val="exact"/>
        </dgm:presLayoutVars>
      </dgm:prSet>
      <dgm:spPr/>
    </dgm:pt>
    <dgm:pt modelId="{2551AD71-F289-40E8-BF58-9CCDBAA4402D}" type="pres">
      <dgm:prSet presAssocID="{8668C8EB-1A47-481F-AC1A-54B446CDC35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FD9E053-FA64-41E3-8A69-39C5B91A3C1F}" type="pres">
      <dgm:prSet presAssocID="{2FFB6B49-BEFD-4A29-9582-9CC48025EA72}" presName="spacer" presStyleCnt="0"/>
      <dgm:spPr/>
    </dgm:pt>
    <dgm:pt modelId="{217532EE-6DE1-4D96-93A9-7CD42F2D9796}" type="pres">
      <dgm:prSet presAssocID="{B8CAEA28-9594-4F04-B55D-AA79863E4FA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714D21B-F130-4200-A6B3-570D5369AEA5}" type="pres">
      <dgm:prSet presAssocID="{A0CA0DFD-3C54-4AED-B3B4-B2C8AF8CC92E}" presName="spacer" presStyleCnt="0"/>
      <dgm:spPr/>
    </dgm:pt>
    <dgm:pt modelId="{C43D70C1-9650-40BA-91F1-4E0AB7FE80A3}" type="pres">
      <dgm:prSet presAssocID="{60017760-10FC-461F-BA77-498765EDFC55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4F0870A-B5FD-434B-81F4-658566AE57DA}" type="pres">
      <dgm:prSet presAssocID="{82DB27E2-D9C6-4D91-9247-B11B22009BDE}" presName="spacer" presStyleCnt="0"/>
      <dgm:spPr/>
    </dgm:pt>
    <dgm:pt modelId="{4F959A53-1352-4CFD-8930-6D8C3FA77F59}" type="pres">
      <dgm:prSet presAssocID="{ECB5904F-4232-46F1-A088-B10DE891A20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8F1C79AA-A344-435F-A5C8-F2FA5177EF88}" type="pres">
      <dgm:prSet presAssocID="{47FA723A-BD90-49A0-8365-CCC71677B105}" presName="spacer" presStyleCnt="0"/>
      <dgm:spPr/>
    </dgm:pt>
    <dgm:pt modelId="{DAF00FE1-FB64-4E53-98AF-496D1E5AA681}" type="pres">
      <dgm:prSet presAssocID="{CBF9026D-DC97-428C-AFB6-6DEA4B4AA38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07BB3CF-C294-4232-9BBC-9D5A9034F5F6}" type="pres">
      <dgm:prSet presAssocID="{7BA7A040-8785-43CF-8AEB-33B975BF7D0F}" presName="spacer" presStyleCnt="0"/>
      <dgm:spPr/>
    </dgm:pt>
    <dgm:pt modelId="{07A17588-674F-4B72-AD80-6690FC396BAF}" type="pres">
      <dgm:prSet presAssocID="{CA903648-DE06-4583-8032-63CBE26F1385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109F52C-DF25-4D4B-A9CB-A8F9AC4C8E8A}" type="pres">
      <dgm:prSet presAssocID="{280CAB10-28D6-4EDF-AF78-14024E11E9EC}" presName="spacer" presStyleCnt="0"/>
      <dgm:spPr/>
    </dgm:pt>
    <dgm:pt modelId="{75A92C2D-014D-4E53-8832-3B6265ADDD67}" type="pres">
      <dgm:prSet presAssocID="{40ED1DA7-F740-46F5-9753-AD184F8F4CCF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58445711-52C6-4E13-8AB4-71F8FF7C0B3F}" type="presOf" srcId="{60017760-10FC-461F-BA77-498765EDFC55}" destId="{C43D70C1-9650-40BA-91F1-4E0AB7FE80A3}" srcOrd="0" destOrd="0" presId="urn:microsoft.com/office/officeart/2005/8/layout/vList2"/>
    <dgm:cxn modelId="{5CE46429-6163-4213-AC58-D45D3B34ADFD}" type="presOf" srcId="{40ED1DA7-F740-46F5-9753-AD184F8F4CCF}" destId="{75A92C2D-014D-4E53-8832-3B6265ADDD67}" srcOrd="0" destOrd="0" presId="urn:microsoft.com/office/officeart/2005/8/layout/vList2"/>
    <dgm:cxn modelId="{416EDD29-2F51-466B-A73C-6AABD89FD234}" type="presOf" srcId="{B8CAEA28-9594-4F04-B55D-AA79863E4FA5}" destId="{217532EE-6DE1-4D96-93A9-7CD42F2D9796}" srcOrd="0" destOrd="0" presId="urn:microsoft.com/office/officeart/2005/8/layout/vList2"/>
    <dgm:cxn modelId="{C632103B-2C9A-4ECB-BAB2-8746ECA858BF}" type="presOf" srcId="{CA903648-DE06-4583-8032-63CBE26F1385}" destId="{07A17588-674F-4B72-AD80-6690FC396BAF}" srcOrd="0" destOrd="0" presId="urn:microsoft.com/office/officeart/2005/8/layout/vList2"/>
    <dgm:cxn modelId="{B4CA5A3B-67D8-479E-AAEC-BC203A55C1C3}" srcId="{E375956B-7142-45B3-8DE5-D244F09C1DB8}" destId="{CA903648-DE06-4583-8032-63CBE26F1385}" srcOrd="5" destOrd="0" parTransId="{CF58D91E-891E-4BD3-AD43-3E0FF24BEC5C}" sibTransId="{280CAB10-28D6-4EDF-AF78-14024E11E9EC}"/>
    <dgm:cxn modelId="{2D5E9B59-C7B6-4FF0-BF31-F3174D41650D}" srcId="{E375956B-7142-45B3-8DE5-D244F09C1DB8}" destId="{8668C8EB-1A47-481F-AC1A-54B446CDC356}" srcOrd="0" destOrd="0" parTransId="{C3A7C484-EBE1-4B24-AED0-93E6863ACE0A}" sibTransId="{2FFB6B49-BEFD-4A29-9582-9CC48025EA72}"/>
    <dgm:cxn modelId="{DD029F79-D943-4065-9737-023FB7328C7E}" type="presOf" srcId="{8668C8EB-1A47-481F-AC1A-54B446CDC356}" destId="{2551AD71-F289-40E8-BF58-9CCDBAA4402D}" srcOrd="0" destOrd="0" presId="urn:microsoft.com/office/officeart/2005/8/layout/vList2"/>
    <dgm:cxn modelId="{234C6E5A-315F-4915-86A9-31342C71E306}" srcId="{E375956B-7142-45B3-8DE5-D244F09C1DB8}" destId="{40ED1DA7-F740-46F5-9753-AD184F8F4CCF}" srcOrd="6" destOrd="0" parTransId="{DFFA85F1-C5B2-4180-B82D-3233822E3652}" sibTransId="{C04B552F-A27F-4417-956C-FAD8800EE6BD}"/>
    <dgm:cxn modelId="{FCB0F37F-546D-44C0-85AE-F35DFC018F6D}" srcId="{E375956B-7142-45B3-8DE5-D244F09C1DB8}" destId="{ECB5904F-4232-46F1-A088-B10DE891A208}" srcOrd="3" destOrd="0" parTransId="{D839FD8A-1683-43D5-971E-0D8B74D8B742}" sibTransId="{47FA723A-BD90-49A0-8365-CCC71677B105}"/>
    <dgm:cxn modelId="{B021FEA2-0981-489B-A0E2-715EBC73F308}" srcId="{E375956B-7142-45B3-8DE5-D244F09C1DB8}" destId="{B8CAEA28-9594-4F04-B55D-AA79863E4FA5}" srcOrd="1" destOrd="0" parTransId="{416BF1F7-D331-4F58-AFDB-ECCCFBA498B9}" sibTransId="{A0CA0DFD-3C54-4AED-B3B4-B2C8AF8CC92E}"/>
    <dgm:cxn modelId="{2334A0B9-8EDC-47A9-86DA-45A792C8F7A4}" type="presOf" srcId="{E375956B-7142-45B3-8DE5-D244F09C1DB8}" destId="{D0CCD457-7D44-40F6-A1E5-BE2FB793C746}" srcOrd="0" destOrd="0" presId="urn:microsoft.com/office/officeart/2005/8/layout/vList2"/>
    <dgm:cxn modelId="{EC3B86DA-9C07-4805-999F-CBB62A850F78}" srcId="{E375956B-7142-45B3-8DE5-D244F09C1DB8}" destId="{60017760-10FC-461F-BA77-498765EDFC55}" srcOrd="2" destOrd="0" parTransId="{545F037E-A193-4C77-8CFE-20DF9D303747}" sibTransId="{82DB27E2-D9C6-4D91-9247-B11B22009BDE}"/>
    <dgm:cxn modelId="{26F75FE3-506C-4C83-BE9E-C89201BDFE2C}" type="presOf" srcId="{CBF9026D-DC97-428C-AFB6-6DEA4B4AA38E}" destId="{DAF00FE1-FB64-4E53-98AF-496D1E5AA681}" srcOrd="0" destOrd="0" presId="urn:microsoft.com/office/officeart/2005/8/layout/vList2"/>
    <dgm:cxn modelId="{81096FE7-3D50-44E8-A17D-4A36FB20F063}" srcId="{E375956B-7142-45B3-8DE5-D244F09C1DB8}" destId="{CBF9026D-DC97-428C-AFB6-6DEA4B4AA38E}" srcOrd="4" destOrd="0" parTransId="{E488A6E2-B2BB-43C8-AAA6-17AE3C4C33FC}" sibTransId="{7BA7A040-8785-43CF-8AEB-33B975BF7D0F}"/>
    <dgm:cxn modelId="{4043B2F7-920C-4FD9-94B7-5AD8BA6E5B05}" type="presOf" srcId="{ECB5904F-4232-46F1-A088-B10DE891A208}" destId="{4F959A53-1352-4CFD-8930-6D8C3FA77F59}" srcOrd="0" destOrd="0" presId="urn:microsoft.com/office/officeart/2005/8/layout/vList2"/>
    <dgm:cxn modelId="{EA687D5A-66C8-4625-A996-9F97A9562447}" type="presParOf" srcId="{D0CCD457-7D44-40F6-A1E5-BE2FB793C746}" destId="{2551AD71-F289-40E8-BF58-9CCDBAA4402D}" srcOrd="0" destOrd="0" presId="urn:microsoft.com/office/officeart/2005/8/layout/vList2"/>
    <dgm:cxn modelId="{5FB42741-2EE2-4D06-A943-6D2D734B6BB2}" type="presParOf" srcId="{D0CCD457-7D44-40F6-A1E5-BE2FB793C746}" destId="{BFD9E053-FA64-41E3-8A69-39C5B91A3C1F}" srcOrd="1" destOrd="0" presId="urn:microsoft.com/office/officeart/2005/8/layout/vList2"/>
    <dgm:cxn modelId="{0640B81D-2B77-4E3C-8593-68C1DAF2409A}" type="presParOf" srcId="{D0CCD457-7D44-40F6-A1E5-BE2FB793C746}" destId="{217532EE-6DE1-4D96-93A9-7CD42F2D9796}" srcOrd="2" destOrd="0" presId="urn:microsoft.com/office/officeart/2005/8/layout/vList2"/>
    <dgm:cxn modelId="{FC8AE4FD-5611-4887-8387-E63CD918492E}" type="presParOf" srcId="{D0CCD457-7D44-40F6-A1E5-BE2FB793C746}" destId="{B714D21B-F130-4200-A6B3-570D5369AEA5}" srcOrd="3" destOrd="0" presId="urn:microsoft.com/office/officeart/2005/8/layout/vList2"/>
    <dgm:cxn modelId="{41F1451F-5C98-475E-8A30-453D6499CBD7}" type="presParOf" srcId="{D0CCD457-7D44-40F6-A1E5-BE2FB793C746}" destId="{C43D70C1-9650-40BA-91F1-4E0AB7FE80A3}" srcOrd="4" destOrd="0" presId="urn:microsoft.com/office/officeart/2005/8/layout/vList2"/>
    <dgm:cxn modelId="{E34C80EE-3E02-40FF-91AE-38130BA0CC96}" type="presParOf" srcId="{D0CCD457-7D44-40F6-A1E5-BE2FB793C746}" destId="{F4F0870A-B5FD-434B-81F4-658566AE57DA}" srcOrd="5" destOrd="0" presId="urn:microsoft.com/office/officeart/2005/8/layout/vList2"/>
    <dgm:cxn modelId="{1D6A3CD3-70C9-445E-933D-8C3428CE1EB2}" type="presParOf" srcId="{D0CCD457-7D44-40F6-A1E5-BE2FB793C746}" destId="{4F959A53-1352-4CFD-8930-6D8C3FA77F59}" srcOrd="6" destOrd="0" presId="urn:microsoft.com/office/officeart/2005/8/layout/vList2"/>
    <dgm:cxn modelId="{7DD510C4-C7BA-4E3E-9C41-F2E50C9BEFE4}" type="presParOf" srcId="{D0CCD457-7D44-40F6-A1E5-BE2FB793C746}" destId="{8F1C79AA-A344-435F-A5C8-F2FA5177EF88}" srcOrd="7" destOrd="0" presId="urn:microsoft.com/office/officeart/2005/8/layout/vList2"/>
    <dgm:cxn modelId="{3925729C-1A62-4A73-8DC7-CA22578FFD26}" type="presParOf" srcId="{D0CCD457-7D44-40F6-A1E5-BE2FB793C746}" destId="{DAF00FE1-FB64-4E53-98AF-496D1E5AA681}" srcOrd="8" destOrd="0" presId="urn:microsoft.com/office/officeart/2005/8/layout/vList2"/>
    <dgm:cxn modelId="{ADBAA993-A68A-466A-A417-9DD534B9CD38}" type="presParOf" srcId="{D0CCD457-7D44-40F6-A1E5-BE2FB793C746}" destId="{C07BB3CF-C294-4232-9BBC-9D5A9034F5F6}" srcOrd="9" destOrd="0" presId="urn:microsoft.com/office/officeart/2005/8/layout/vList2"/>
    <dgm:cxn modelId="{1906CDFC-6788-4DF3-B351-D36F56CF7275}" type="presParOf" srcId="{D0CCD457-7D44-40F6-A1E5-BE2FB793C746}" destId="{07A17588-674F-4B72-AD80-6690FC396BAF}" srcOrd="10" destOrd="0" presId="urn:microsoft.com/office/officeart/2005/8/layout/vList2"/>
    <dgm:cxn modelId="{1B4B1D6A-22E7-408F-B782-45E47F8F7F1D}" type="presParOf" srcId="{D0CCD457-7D44-40F6-A1E5-BE2FB793C746}" destId="{8109F52C-DF25-4D4B-A9CB-A8F9AC4C8E8A}" srcOrd="11" destOrd="0" presId="urn:microsoft.com/office/officeart/2005/8/layout/vList2"/>
    <dgm:cxn modelId="{A020BEFF-236C-48B8-A12D-82D06176981B}" type="presParOf" srcId="{D0CCD457-7D44-40F6-A1E5-BE2FB793C746}" destId="{75A92C2D-014D-4E53-8832-3B6265ADDD6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8074D-3855-463F-BA6B-5120DB86F2DC}">
      <dsp:nvSpPr>
        <dsp:cNvPr id="0" name=""/>
        <dsp:cNvSpPr/>
      </dsp:nvSpPr>
      <dsp:spPr>
        <a:xfrm>
          <a:off x="389118" y="4712"/>
          <a:ext cx="2808711" cy="1685226"/>
        </a:xfrm>
        <a:prstGeom prst="rect">
          <a:avLst/>
        </a:prstGeom>
        <a:solidFill>
          <a:srgbClr val="D56E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Montserrat" panose="00000500000000000000" pitchFamily="2" charset="0"/>
              <a:cs typeface="Mongolian Baiti" panose="03000500000000000000" pitchFamily="66" charset="0"/>
            </a:rPr>
            <a:t>Work with reasoning LLMs, such as DeepSeek, that require logical, step-by-step thinking and understand how these models differ from general-purpose chatbots.</a:t>
          </a:r>
        </a:p>
      </dsp:txBody>
      <dsp:txXfrm>
        <a:off x="389118" y="4712"/>
        <a:ext cx="2808711" cy="1685226"/>
      </dsp:txXfrm>
    </dsp:sp>
    <dsp:sp modelId="{DE6DEDCC-E271-499B-AE84-446DDB3668CE}">
      <dsp:nvSpPr>
        <dsp:cNvPr id="0" name=""/>
        <dsp:cNvSpPr/>
      </dsp:nvSpPr>
      <dsp:spPr>
        <a:xfrm>
          <a:off x="3478700" y="4712"/>
          <a:ext cx="2808711" cy="1685226"/>
        </a:xfrm>
        <a:prstGeom prst="rect">
          <a:avLst/>
        </a:prstGeom>
        <a:solidFill>
          <a:srgbClr val="0C175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Montserrat" panose="00000500000000000000" pitchFamily="2" charset="0"/>
              <a:cs typeface="Mongolian Baiti" panose="03000500000000000000" pitchFamily="66" charset="0"/>
            </a:rPr>
            <a:t>Explore how to use the Hugging Face datasets library to efficiently load, preprocess, &amp; manage datasets from the Hub.</a:t>
          </a:r>
        </a:p>
      </dsp:txBody>
      <dsp:txXfrm>
        <a:off x="3478700" y="4712"/>
        <a:ext cx="2808711" cy="1685226"/>
      </dsp:txXfrm>
    </dsp:sp>
    <dsp:sp modelId="{832412FE-D242-495E-A000-240F69AF8FD0}">
      <dsp:nvSpPr>
        <dsp:cNvPr id="0" name=""/>
        <dsp:cNvSpPr/>
      </dsp:nvSpPr>
      <dsp:spPr>
        <a:xfrm>
          <a:off x="6568283" y="4712"/>
          <a:ext cx="2808711" cy="1685226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Montserrat" panose="00000500000000000000" pitchFamily="2" charset="0"/>
              <a:cs typeface="Mongolian Baiti" panose="03000500000000000000" pitchFamily="66" charset="0"/>
            </a:rPr>
            <a:t>Develop prompting strategies for structured responses that guide models to generate outputs in a specific format (e.g., reasoning steps followed by classification).</a:t>
          </a:r>
        </a:p>
      </dsp:txBody>
      <dsp:txXfrm>
        <a:off x="6568283" y="4712"/>
        <a:ext cx="2808711" cy="1685226"/>
      </dsp:txXfrm>
    </dsp:sp>
    <dsp:sp modelId="{5070BE89-DDFD-4B10-A518-F43C676C9DC3}">
      <dsp:nvSpPr>
        <dsp:cNvPr id="0" name=""/>
        <dsp:cNvSpPr/>
      </dsp:nvSpPr>
      <dsp:spPr>
        <a:xfrm>
          <a:off x="389118" y="1970810"/>
          <a:ext cx="2808711" cy="1685226"/>
        </a:xfrm>
        <a:prstGeom prst="rect">
          <a:avLst/>
        </a:prstGeom>
        <a:solidFill>
          <a:srgbClr val="0C175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Montserrat" panose="00000500000000000000" pitchFamily="2" charset="0"/>
              <a:cs typeface="Mongolian Baiti" panose="03000500000000000000" pitchFamily="66" charset="0"/>
            </a:rPr>
            <a:t>Gain skills in parsing model outputs to extract relevant elements, such as intermediate reasoning &amp; final answers, from generated text.</a:t>
          </a:r>
        </a:p>
      </dsp:txBody>
      <dsp:txXfrm>
        <a:off x="389118" y="1970810"/>
        <a:ext cx="2808711" cy="1685226"/>
      </dsp:txXfrm>
    </dsp:sp>
    <dsp:sp modelId="{4AB94B40-36D7-4682-89D9-12FB64376E5E}">
      <dsp:nvSpPr>
        <dsp:cNvPr id="0" name=""/>
        <dsp:cNvSpPr/>
      </dsp:nvSpPr>
      <dsp:spPr>
        <a:xfrm>
          <a:off x="3478700" y="1970810"/>
          <a:ext cx="2808711" cy="1685226"/>
        </a:xfrm>
        <a:prstGeom prst="rect">
          <a:avLst/>
        </a:prstGeom>
        <a:solidFill>
          <a:srgbClr val="1BBFD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Montserrat" panose="00000500000000000000" pitchFamily="2" charset="0"/>
              <a:cs typeface="Mongolian Baiti" panose="03000500000000000000" pitchFamily="66" charset="0"/>
            </a:rPr>
            <a:t>Apply LLMs to classification tasks that are typically handled by traditional classifiers, with the added advantage of greater transparency and explainability.</a:t>
          </a:r>
        </a:p>
      </dsp:txBody>
      <dsp:txXfrm>
        <a:off x="3478700" y="1970810"/>
        <a:ext cx="2808711" cy="1685226"/>
      </dsp:txXfrm>
    </dsp:sp>
    <dsp:sp modelId="{585AA965-D4CA-4512-9344-178ACAE38F7E}">
      <dsp:nvSpPr>
        <dsp:cNvPr id="0" name=""/>
        <dsp:cNvSpPr/>
      </dsp:nvSpPr>
      <dsp:spPr>
        <a:xfrm>
          <a:off x="6568283" y="1970810"/>
          <a:ext cx="2808711" cy="1685226"/>
        </a:xfrm>
        <a:prstGeom prst="rect">
          <a:avLst/>
        </a:prstGeom>
        <a:solidFill>
          <a:srgbClr val="D56E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Montserrat" panose="00000500000000000000" pitchFamily="2" charset="0"/>
              <a:cs typeface="Mongolian Baiti" panose="03000500000000000000" pitchFamily="66" charset="0"/>
            </a:rPr>
            <a:t>Learn how to navigate Hugging Face leaderboards to evaluate the performance of open- and closed-source models.</a:t>
          </a:r>
        </a:p>
      </dsp:txBody>
      <dsp:txXfrm>
        <a:off x="6568283" y="1970810"/>
        <a:ext cx="2808711" cy="1685226"/>
      </dsp:txXfrm>
    </dsp:sp>
    <dsp:sp modelId="{570D2C5C-0217-4483-B972-8463C5391B8B}">
      <dsp:nvSpPr>
        <dsp:cNvPr id="0" name=""/>
        <dsp:cNvSpPr/>
      </dsp:nvSpPr>
      <dsp:spPr>
        <a:xfrm>
          <a:off x="3478700" y="3936908"/>
          <a:ext cx="2808711" cy="1685226"/>
        </a:xfrm>
        <a:prstGeom prst="rect">
          <a:avLst/>
        </a:prstGeom>
        <a:solidFill>
          <a:srgbClr val="0C175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Montserrat" panose="00000500000000000000" pitchFamily="2" charset="0"/>
              <a:cs typeface="Mongolian Baiti" panose="03000500000000000000" pitchFamily="66" charset="0"/>
            </a:rPr>
            <a:t>Apply a framework to choose the right LLM for your business. </a:t>
          </a:r>
        </a:p>
      </dsp:txBody>
      <dsp:txXfrm>
        <a:off x="3478700" y="3936908"/>
        <a:ext cx="2808711" cy="16852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1D3C84-E0C4-4D95-A41C-2CC569EF7346}">
      <dsp:nvSpPr>
        <dsp:cNvPr id="0" name=""/>
        <dsp:cNvSpPr/>
      </dsp:nvSpPr>
      <dsp:spPr>
        <a:xfrm rot="5400000">
          <a:off x="413393" y="2562361"/>
          <a:ext cx="1231709" cy="2049537"/>
        </a:xfrm>
        <a:prstGeom prst="corner">
          <a:avLst>
            <a:gd name="adj1" fmla="val 16120"/>
            <a:gd name="adj2" fmla="val 16110"/>
          </a:avLst>
        </a:prstGeom>
        <a:solidFill>
          <a:srgbClr val="0C175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DA4C22-EDFD-49EA-9678-65DA54141528}">
      <dsp:nvSpPr>
        <dsp:cNvPr id="0" name=""/>
        <dsp:cNvSpPr/>
      </dsp:nvSpPr>
      <dsp:spPr>
        <a:xfrm>
          <a:off x="207790" y="3174731"/>
          <a:ext cx="1850333" cy="1621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latin typeface="Montserrat" panose="00000500000000000000" pitchFamily="2" charset="0"/>
            </a:rPr>
            <a:t>1. Define your needs</a:t>
          </a:r>
        </a:p>
      </dsp:txBody>
      <dsp:txXfrm>
        <a:off x="207790" y="3174731"/>
        <a:ext cx="1850333" cy="1621925"/>
      </dsp:txXfrm>
    </dsp:sp>
    <dsp:sp modelId="{E8662029-2406-4AB1-AE1F-8410C12AEDE7}">
      <dsp:nvSpPr>
        <dsp:cNvPr id="0" name=""/>
        <dsp:cNvSpPr/>
      </dsp:nvSpPr>
      <dsp:spPr>
        <a:xfrm>
          <a:off x="1709004" y="2411472"/>
          <a:ext cx="349119" cy="349119"/>
        </a:xfrm>
        <a:prstGeom prst="triangle">
          <a:avLst>
            <a:gd name="adj" fmla="val 100000"/>
          </a:avLst>
        </a:prstGeom>
        <a:solidFill>
          <a:srgbClr val="D56E4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B08AC-8A74-447C-87BE-852293345C74}">
      <dsp:nvSpPr>
        <dsp:cNvPr id="0" name=""/>
        <dsp:cNvSpPr/>
      </dsp:nvSpPr>
      <dsp:spPr>
        <a:xfrm rot="5400000">
          <a:off x="2678563" y="2001843"/>
          <a:ext cx="1231709" cy="2049537"/>
        </a:xfrm>
        <a:prstGeom prst="corner">
          <a:avLst>
            <a:gd name="adj1" fmla="val 16120"/>
            <a:gd name="adj2" fmla="val 16110"/>
          </a:avLst>
        </a:prstGeom>
        <a:solidFill>
          <a:srgbClr val="0C175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2651A-6684-45E1-A0C0-A1087A106375}">
      <dsp:nvSpPr>
        <dsp:cNvPr id="0" name=""/>
        <dsp:cNvSpPr/>
      </dsp:nvSpPr>
      <dsp:spPr>
        <a:xfrm>
          <a:off x="2472960" y="2614213"/>
          <a:ext cx="1850333" cy="1621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latin typeface="Montserrat" panose="00000500000000000000" pitchFamily="2" charset="0"/>
            </a:rPr>
            <a:t>2. Choose the model Type (</a:t>
          </a:r>
          <a:r>
            <a:rPr lang="en-CA" sz="2000" i="1" kern="1200" dirty="0">
              <a:latin typeface="Montserrat" panose="00000500000000000000" pitchFamily="2" charset="0"/>
            </a:rPr>
            <a:t>you might not need generative AI!</a:t>
          </a:r>
          <a:r>
            <a:rPr lang="en-CA" sz="2000" kern="1200" dirty="0">
              <a:latin typeface="Montserrat" panose="00000500000000000000" pitchFamily="2" charset="0"/>
            </a:rPr>
            <a:t>) </a:t>
          </a:r>
        </a:p>
      </dsp:txBody>
      <dsp:txXfrm>
        <a:off x="2472960" y="2614213"/>
        <a:ext cx="1850333" cy="1621925"/>
      </dsp:txXfrm>
    </dsp:sp>
    <dsp:sp modelId="{E63B4D39-5D05-4C39-9C8D-B10CBD6938F3}">
      <dsp:nvSpPr>
        <dsp:cNvPr id="0" name=""/>
        <dsp:cNvSpPr/>
      </dsp:nvSpPr>
      <dsp:spPr>
        <a:xfrm>
          <a:off x="3974174" y="1850953"/>
          <a:ext cx="349119" cy="349119"/>
        </a:xfrm>
        <a:prstGeom prst="triangle">
          <a:avLst>
            <a:gd name="adj" fmla="val 100000"/>
          </a:avLst>
        </a:prstGeom>
        <a:solidFill>
          <a:srgbClr val="D56E4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01A1A-C1A5-4B97-842F-D33764465AFF}">
      <dsp:nvSpPr>
        <dsp:cNvPr id="0" name=""/>
        <dsp:cNvSpPr/>
      </dsp:nvSpPr>
      <dsp:spPr>
        <a:xfrm rot="5400000">
          <a:off x="4943733" y="1441324"/>
          <a:ext cx="1231709" cy="2049537"/>
        </a:xfrm>
        <a:prstGeom prst="corner">
          <a:avLst>
            <a:gd name="adj1" fmla="val 16120"/>
            <a:gd name="adj2" fmla="val 16110"/>
          </a:avLst>
        </a:prstGeom>
        <a:solidFill>
          <a:srgbClr val="0C175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DDF2B-70B0-40FE-8D1E-E3CF2A3502B1}">
      <dsp:nvSpPr>
        <dsp:cNvPr id="0" name=""/>
        <dsp:cNvSpPr/>
      </dsp:nvSpPr>
      <dsp:spPr>
        <a:xfrm>
          <a:off x="4738130" y="2053694"/>
          <a:ext cx="1850333" cy="1621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latin typeface="Montserrat" panose="00000500000000000000" pitchFamily="2" charset="0"/>
            </a:rPr>
            <a:t>3. Choose the right-sized model</a:t>
          </a:r>
        </a:p>
      </dsp:txBody>
      <dsp:txXfrm>
        <a:off x="4738130" y="2053694"/>
        <a:ext cx="1850333" cy="1621925"/>
      </dsp:txXfrm>
    </dsp:sp>
    <dsp:sp modelId="{756379F3-D966-4339-BAEF-46C1F6F7E7C1}">
      <dsp:nvSpPr>
        <dsp:cNvPr id="0" name=""/>
        <dsp:cNvSpPr/>
      </dsp:nvSpPr>
      <dsp:spPr>
        <a:xfrm>
          <a:off x="6239344" y="1290435"/>
          <a:ext cx="349119" cy="349119"/>
        </a:xfrm>
        <a:prstGeom prst="triangle">
          <a:avLst>
            <a:gd name="adj" fmla="val 100000"/>
          </a:avLst>
        </a:prstGeom>
        <a:solidFill>
          <a:srgbClr val="D56E4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A9E63-B3BF-44AB-B17B-DDBB3B860E34}">
      <dsp:nvSpPr>
        <dsp:cNvPr id="0" name=""/>
        <dsp:cNvSpPr/>
      </dsp:nvSpPr>
      <dsp:spPr>
        <a:xfrm rot="5400000">
          <a:off x="7208903" y="880806"/>
          <a:ext cx="1231709" cy="2049537"/>
        </a:xfrm>
        <a:prstGeom prst="corner">
          <a:avLst>
            <a:gd name="adj1" fmla="val 16120"/>
            <a:gd name="adj2" fmla="val 16110"/>
          </a:avLst>
        </a:prstGeom>
        <a:solidFill>
          <a:srgbClr val="0C175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F5929-2890-405E-AB12-1E32F7030AA8}">
      <dsp:nvSpPr>
        <dsp:cNvPr id="0" name=""/>
        <dsp:cNvSpPr/>
      </dsp:nvSpPr>
      <dsp:spPr>
        <a:xfrm>
          <a:off x="7003300" y="1493176"/>
          <a:ext cx="1850333" cy="1621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latin typeface="Montserrat" panose="00000500000000000000" pitchFamily="2" charset="0"/>
            </a:rPr>
            <a:t>4. Select the LLM Sourcing options (Open Vs. Closed Source)</a:t>
          </a:r>
        </a:p>
      </dsp:txBody>
      <dsp:txXfrm>
        <a:off x="7003300" y="1493176"/>
        <a:ext cx="1850333" cy="1621925"/>
      </dsp:txXfrm>
    </dsp:sp>
    <dsp:sp modelId="{EBE79FC1-1326-420D-80CD-8F60FFE6F512}">
      <dsp:nvSpPr>
        <dsp:cNvPr id="0" name=""/>
        <dsp:cNvSpPr/>
      </dsp:nvSpPr>
      <dsp:spPr>
        <a:xfrm>
          <a:off x="8504514" y="729916"/>
          <a:ext cx="349119" cy="349119"/>
        </a:xfrm>
        <a:prstGeom prst="triangle">
          <a:avLst>
            <a:gd name="adj" fmla="val 100000"/>
          </a:avLst>
        </a:prstGeom>
        <a:solidFill>
          <a:srgbClr val="D56E4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C3A8C-B564-408C-AAF3-8C57B61D3B42}">
      <dsp:nvSpPr>
        <dsp:cNvPr id="0" name=""/>
        <dsp:cNvSpPr/>
      </dsp:nvSpPr>
      <dsp:spPr>
        <a:xfrm rot="5400000">
          <a:off x="9474073" y="320287"/>
          <a:ext cx="1231709" cy="2049537"/>
        </a:xfrm>
        <a:prstGeom prst="corner">
          <a:avLst>
            <a:gd name="adj1" fmla="val 16120"/>
            <a:gd name="adj2" fmla="val 16110"/>
          </a:avLst>
        </a:prstGeom>
        <a:solidFill>
          <a:srgbClr val="0C175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AD4E64-F541-47BD-8640-9E54CBDEB59D}">
      <dsp:nvSpPr>
        <dsp:cNvPr id="0" name=""/>
        <dsp:cNvSpPr/>
      </dsp:nvSpPr>
      <dsp:spPr>
        <a:xfrm>
          <a:off x="9268470" y="932657"/>
          <a:ext cx="1850333" cy="1621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latin typeface="Montserrat" panose="00000500000000000000" pitchFamily="2" charset="0"/>
            </a:rPr>
            <a:t>5. Decide how the solution scales</a:t>
          </a:r>
        </a:p>
      </dsp:txBody>
      <dsp:txXfrm>
        <a:off x="9268470" y="932657"/>
        <a:ext cx="1850333" cy="16219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5423F-676A-47A9-9303-EC5A44D727DB}">
      <dsp:nvSpPr>
        <dsp:cNvPr id="0" name=""/>
        <dsp:cNvSpPr/>
      </dsp:nvSpPr>
      <dsp:spPr>
        <a:xfrm>
          <a:off x="0" y="1051850"/>
          <a:ext cx="3419724" cy="2051834"/>
        </a:xfrm>
        <a:prstGeom prst="rect">
          <a:avLst/>
        </a:prstGeom>
        <a:solidFill>
          <a:srgbClr val="0C175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Montserrat" panose="00000500000000000000" pitchFamily="2" charset="0"/>
            </a:rPr>
            <a:t>1. Develop an LLM from scratch in-house, utilizing either on-premises or cloud computing resources (GPT-3 costs ~$100M). </a:t>
          </a:r>
          <a:endParaRPr lang="en-CA" sz="2000" kern="1200" dirty="0">
            <a:latin typeface="Montserrat" panose="00000500000000000000" pitchFamily="2" charset="0"/>
          </a:endParaRPr>
        </a:p>
      </dsp:txBody>
      <dsp:txXfrm>
        <a:off x="0" y="1051850"/>
        <a:ext cx="3419724" cy="2051834"/>
      </dsp:txXfrm>
    </dsp:sp>
    <dsp:sp modelId="{99D89764-5390-4EF5-9183-D2F97AFAF514}">
      <dsp:nvSpPr>
        <dsp:cNvPr id="0" name=""/>
        <dsp:cNvSpPr/>
      </dsp:nvSpPr>
      <dsp:spPr>
        <a:xfrm>
          <a:off x="3761696" y="1051850"/>
          <a:ext cx="3419724" cy="2051834"/>
        </a:xfrm>
        <a:prstGeom prst="rect">
          <a:avLst/>
        </a:prstGeom>
        <a:solidFill>
          <a:srgbClr val="D56E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Montserrat" panose="00000500000000000000" pitchFamily="2" charset="0"/>
            </a:rPr>
            <a:t>2. Choose pre-trained, open-source LLMs available in the market </a:t>
          </a:r>
          <a:br>
            <a:rPr lang="en-US" sz="2000" b="0" i="0" kern="1200" dirty="0">
              <a:latin typeface="Montserrat" panose="00000500000000000000" pitchFamily="2" charset="0"/>
            </a:rPr>
          </a:br>
          <a:r>
            <a:rPr lang="en-US" sz="2000" b="0" i="0" kern="1200" dirty="0">
              <a:latin typeface="Montserrat" panose="00000500000000000000" pitchFamily="2" charset="0"/>
            </a:rPr>
            <a:t>(Hugging Face). </a:t>
          </a:r>
        </a:p>
      </dsp:txBody>
      <dsp:txXfrm>
        <a:off x="3761696" y="1051850"/>
        <a:ext cx="3419724" cy="2051834"/>
      </dsp:txXfrm>
    </dsp:sp>
    <dsp:sp modelId="{D1FFC4D5-D6D4-4995-824C-9EFE7D6536A2}">
      <dsp:nvSpPr>
        <dsp:cNvPr id="0" name=""/>
        <dsp:cNvSpPr/>
      </dsp:nvSpPr>
      <dsp:spPr>
        <a:xfrm>
          <a:off x="7523392" y="1051850"/>
          <a:ext cx="3419724" cy="2051834"/>
        </a:xfrm>
        <a:prstGeom prst="rect">
          <a:avLst/>
        </a:prstGeom>
        <a:solidFill>
          <a:srgbClr val="1BBFD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Montserrat" panose="00000500000000000000" pitchFamily="2" charset="0"/>
            </a:rPr>
            <a:t>3. Employ pre-trained, proprietary LLMs through various cloud services or platforms.</a:t>
          </a:r>
        </a:p>
      </dsp:txBody>
      <dsp:txXfrm>
        <a:off x="7523392" y="1051850"/>
        <a:ext cx="3419724" cy="20518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0CA48-8001-4A69-BDE3-8416970BDA20}">
      <dsp:nvSpPr>
        <dsp:cNvPr id="0" name=""/>
        <dsp:cNvSpPr/>
      </dsp:nvSpPr>
      <dsp:spPr>
        <a:xfrm>
          <a:off x="0" y="471297"/>
          <a:ext cx="3202729" cy="1921637"/>
        </a:xfrm>
        <a:prstGeom prst="rect">
          <a:avLst/>
        </a:prstGeom>
        <a:solidFill>
          <a:srgbClr val="0C175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Montserrat" panose="00000500000000000000" pitchFamily="2" charset="0"/>
            </a:rPr>
            <a:t>Requirements:</a:t>
          </a:r>
          <a:br>
            <a:rPr lang="en-US" sz="1400" kern="1200" dirty="0">
              <a:latin typeface="Montserrat" panose="00000500000000000000" pitchFamily="2" charset="0"/>
            </a:rPr>
          </a:br>
          <a:r>
            <a:rPr lang="en-US" sz="1400" kern="1200" dirty="0">
              <a:latin typeface="Montserrat" panose="00000500000000000000" pitchFamily="2" charset="0"/>
            </a:rPr>
            <a:t>Consider data residency requirements. Some countries require that data collected locally must also be stored locally. Knowing this will help you decide between a multi-tenant, hosted, API-based solution.</a:t>
          </a:r>
        </a:p>
      </dsp:txBody>
      <dsp:txXfrm>
        <a:off x="0" y="471297"/>
        <a:ext cx="3202729" cy="1921637"/>
      </dsp:txXfrm>
    </dsp:sp>
    <dsp:sp modelId="{13BFD06A-89AE-40C3-AD69-DF118769A65D}">
      <dsp:nvSpPr>
        <dsp:cNvPr id="0" name=""/>
        <dsp:cNvSpPr/>
      </dsp:nvSpPr>
      <dsp:spPr>
        <a:xfrm>
          <a:off x="3523002" y="471297"/>
          <a:ext cx="3202729" cy="1921637"/>
        </a:xfrm>
        <a:prstGeom prst="rect">
          <a:avLst/>
        </a:prstGeom>
        <a:solidFill>
          <a:srgbClr val="D56E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Montserrat" panose="00000500000000000000" pitchFamily="2" charset="0"/>
            </a:rPr>
            <a:t>Scope:</a:t>
          </a:r>
          <a:br>
            <a:rPr lang="en-US" sz="1400" kern="1200" dirty="0">
              <a:latin typeface="Montserrat" panose="00000500000000000000" pitchFamily="2" charset="0"/>
            </a:rPr>
          </a:br>
          <a:r>
            <a:rPr lang="en-US" sz="1400" kern="1200" dirty="0">
              <a:latin typeface="Montserrat" panose="00000500000000000000" pitchFamily="2" charset="0"/>
            </a:rPr>
            <a:t>Estimate your expected data volume and traffic. Many hosted APIs impose rate limits, which can affect user experience and system performance.</a:t>
          </a:r>
        </a:p>
      </dsp:txBody>
      <dsp:txXfrm>
        <a:off x="3523002" y="471297"/>
        <a:ext cx="3202729" cy="1921637"/>
      </dsp:txXfrm>
    </dsp:sp>
    <dsp:sp modelId="{AF1D268F-FC59-4466-8E77-0C19D7765714}">
      <dsp:nvSpPr>
        <dsp:cNvPr id="0" name=""/>
        <dsp:cNvSpPr/>
      </dsp:nvSpPr>
      <dsp:spPr>
        <a:xfrm>
          <a:off x="7046004" y="471297"/>
          <a:ext cx="3202729" cy="1921637"/>
        </a:xfrm>
        <a:prstGeom prst="rect">
          <a:avLst/>
        </a:prstGeom>
        <a:solidFill>
          <a:srgbClr val="1BBFD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Montserrat" panose="00000500000000000000" pitchFamily="2" charset="0"/>
            </a:rPr>
            <a:t>Skills:</a:t>
          </a:r>
          <a:br>
            <a:rPr lang="en-US" sz="1400" kern="1200" dirty="0">
              <a:latin typeface="Montserrat" panose="00000500000000000000" pitchFamily="2" charset="0"/>
            </a:rPr>
          </a:br>
          <a:r>
            <a:rPr lang="en-US" sz="1400" kern="1200" dirty="0">
              <a:latin typeface="Montserrat" panose="00000500000000000000" pitchFamily="2" charset="0"/>
            </a:rPr>
            <a:t>Identify the skills needed for your preferred solution, from prompt engineering to full model training. You may need a mix of upskilling and new hires depending on the complexity.</a:t>
          </a:r>
        </a:p>
      </dsp:txBody>
      <dsp:txXfrm>
        <a:off x="7046004" y="471297"/>
        <a:ext cx="3202729" cy="1921637"/>
      </dsp:txXfrm>
    </dsp:sp>
    <dsp:sp modelId="{EC893272-021A-4618-B47B-378555AA9BCA}">
      <dsp:nvSpPr>
        <dsp:cNvPr id="0" name=""/>
        <dsp:cNvSpPr/>
      </dsp:nvSpPr>
      <dsp:spPr>
        <a:xfrm>
          <a:off x="1761501" y="2713207"/>
          <a:ext cx="3202729" cy="1921637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Montserrat" panose="00000500000000000000" pitchFamily="2" charset="0"/>
            </a:rPr>
            <a:t>Costs:</a:t>
          </a:r>
          <a:br>
            <a:rPr lang="en-US" sz="1400" kern="1200" dirty="0">
              <a:latin typeface="Montserrat" panose="00000500000000000000" pitchFamily="2" charset="0"/>
            </a:rPr>
          </a:br>
          <a:r>
            <a:rPr lang="en-US" sz="1400" kern="1200" dirty="0">
              <a:latin typeface="Montserrat" panose="00000500000000000000" pitchFamily="2" charset="0"/>
            </a:rPr>
            <a:t>Assess the end-to-end costs of different approaches. Retrieval-augmented generation (RAG) models are ideal for frequently changing data but require maintaining a search system. Fine-tuning demands upfront investment but can deliver long-term savings.</a:t>
          </a:r>
        </a:p>
      </dsp:txBody>
      <dsp:txXfrm>
        <a:off x="1761501" y="2713207"/>
        <a:ext cx="3202729" cy="1921637"/>
      </dsp:txXfrm>
    </dsp:sp>
    <dsp:sp modelId="{5DE0C5B4-BB67-4C64-B983-EE09E6EA1399}">
      <dsp:nvSpPr>
        <dsp:cNvPr id="0" name=""/>
        <dsp:cNvSpPr/>
      </dsp:nvSpPr>
      <dsp:spPr>
        <a:xfrm>
          <a:off x="5284503" y="2713207"/>
          <a:ext cx="3202729" cy="1921637"/>
        </a:xfrm>
        <a:prstGeom prst="rect">
          <a:avLst/>
        </a:prstGeom>
        <a:solidFill>
          <a:srgbClr val="0C175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Montserrat" panose="00000500000000000000" pitchFamily="2" charset="0"/>
            </a:rPr>
            <a:t>Operations:</a:t>
          </a:r>
          <a:br>
            <a:rPr lang="en-US" sz="1400" kern="1200" dirty="0">
              <a:latin typeface="Montserrat" panose="00000500000000000000" pitchFamily="2" charset="0"/>
            </a:rPr>
          </a:br>
          <a:r>
            <a:rPr lang="en-US" sz="1400" kern="1200" dirty="0">
              <a:latin typeface="Montserrat" panose="00000500000000000000" pitchFamily="2" charset="0"/>
            </a:rPr>
            <a:t>Evaluate your operational capabilities, including cost and technical expertise, to decide between in-house deployments or managed services like AWS Bedrock.</a:t>
          </a:r>
        </a:p>
      </dsp:txBody>
      <dsp:txXfrm>
        <a:off x="5284503" y="2713207"/>
        <a:ext cx="3202729" cy="19216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1AD71-F289-40E8-BF58-9CCDBAA4402D}">
      <dsp:nvSpPr>
        <dsp:cNvPr id="0" name=""/>
        <dsp:cNvSpPr/>
      </dsp:nvSpPr>
      <dsp:spPr>
        <a:xfrm>
          <a:off x="0" y="2365"/>
          <a:ext cx="9271536" cy="656548"/>
        </a:xfrm>
        <a:prstGeom prst="roundRect">
          <a:avLst/>
        </a:prstGeom>
        <a:solidFill>
          <a:srgbClr val="D56E48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Montserrat" panose="00000500000000000000" pitchFamily="2" charset="0"/>
            </a:rPr>
            <a:t>Not all LLMs are created equal; models like DeepSeek require structured, logical thought processes and differ significantly from general-purpose conversational models. It's important to assess your use case and match it with the appropriate model type.</a:t>
          </a:r>
          <a:endParaRPr lang="en-CA" sz="1300" b="0" kern="1200" dirty="0">
            <a:solidFill>
              <a:prstClr val="white"/>
            </a:solidFill>
            <a:latin typeface="Montserrat" panose="00000500000000000000" pitchFamily="2" charset="0"/>
            <a:ea typeface="+mn-ea"/>
            <a:cs typeface="+mn-cs"/>
          </a:endParaRPr>
        </a:p>
      </dsp:txBody>
      <dsp:txXfrm>
        <a:off x="32050" y="34415"/>
        <a:ext cx="9207436" cy="592448"/>
      </dsp:txXfrm>
    </dsp:sp>
    <dsp:sp modelId="{217532EE-6DE1-4D96-93A9-7CD42F2D9796}">
      <dsp:nvSpPr>
        <dsp:cNvPr id="0" name=""/>
        <dsp:cNvSpPr/>
      </dsp:nvSpPr>
      <dsp:spPr>
        <a:xfrm>
          <a:off x="0" y="672160"/>
          <a:ext cx="9271536" cy="656548"/>
        </a:xfrm>
        <a:prstGeom prst="roundRect">
          <a:avLst/>
        </a:prstGeom>
        <a:solidFill>
          <a:srgbClr val="D56E48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dirty="0">
              <a:latin typeface="Montserrat" panose="00000500000000000000" pitchFamily="2" charset="0"/>
            </a:rPr>
            <a:t>Efficient use of the Hugging Face datasets library can greatly streamline the data workflow; loading, preprocessing, and managing data becomes much easier and standardized for downstream tasks.</a:t>
          </a:r>
          <a:endParaRPr lang="en-CA" sz="1300" b="0" kern="1200" dirty="0">
            <a:solidFill>
              <a:prstClr val="white"/>
            </a:solidFill>
            <a:latin typeface="Montserrat" panose="00000500000000000000" pitchFamily="2" charset="0"/>
            <a:ea typeface="+mn-ea"/>
            <a:cs typeface="+mn-cs"/>
          </a:endParaRPr>
        </a:p>
      </dsp:txBody>
      <dsp:txXfrm>
        <a:off x="32050" y="704210"/>
        <a:ext cx="9207436" cy="592448"/>
      </dsp:txXfrm>
    </dsp:sp>
    <dsp:sp modelId="{C43D70C1-9650-40BA-91F1-4E0AB7FE80A3}">
      <dsp:nvSpPr>
        <dsp:cNvPr id="0" name=""/>
        <dsp:cNvSpPr/>
      </dsp:nvSpPr>
      <dsp:spPr>
        <a:xfrm>
          <a:off x="0" y="1341955"/>
          <a:ext cx="9271536" cy="656548"/>
        </a:xfrm>
        <a:prstGeom prst="roundRect">
          <a:avLst/>
        </a:prstGeom>
        <a:solidFill>
          <a:srgbClr val="D56E48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dirty="0">
              <a:latin typeface="Montserrat" panose="00000500000000000000" pitchFamily="2" charset="0"/>
            </a:rPr>
            <a:t>Crafting clear, goal-driven prompts that enforce output structure (e.g., reasoning then classification) enhances model reliability and interpretability. </a:t>
          </a:r>
          <a:endParaRPr lang="en-CA" sz="1300" b="0" kern="1200" dirty="0">
            <a:solidFill>
              <a:prstClr val="white"/>
            </a:solidFill>
            <a:latin typeface="Montserrat" panose="00000500000000000000" pitchFamily="2" charset="0"/>
            <a:ea typeface="+mn-ea"/>
            <a:cs typeface="+mn-cs"/>
          </a:endParaRPr>
        </a:p>
      </dsp:txBody>
      <dsp:txXfrm>
        <a:off x="32050" y="1374005"/>
        <a:ext cx="9207436" cy="592448"/>
      </dsp:txXfrm>
    </dsp:sp>
    <dsp:sp modelId="{4F959A53-1352-4CFD-8930-6D8C3FA77F59}">
      <dsp:nvSpPr>
        <dsp:cNvPr id="0" name=""/>
        <dsp:cNvSpPr/>
      </dsp:nvSpPr>
      <dsp:spPr>
        <a:xfrm>
          <a:off x="0" y="2011750"/>
          <a:ext cx="9271536" cy="656548"/>
        </a:xfrm>
        <a:prstGeom prst="roundRect">
          <a:avLst/>
        </a:prstGeom>
        <a:solidFill>
          <a:srgbClr val="D56E48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dirty="0">
              <a:latin typeface="Montserrat" panose="00000500000000000000" pitchFamily="2" charset="0"/>
            </a:rPr>
            <a:t>Being able to dissect the model's output to separate reasoning steps from final answers is a critical skill for tasks requiring auditability or deeper analysis of model behavior.</a:t>
          </a:r>
          <a:endParaRPr lang="en-CA" sz="1300" b="0" kern="1200" dirty="0">
            <a:solidFill>
              <a:prstClr val="white"/>
            </a:solidFill>
            <a:latin typeface="Montserrat" panose="00000500000000000000" pitchFamily="2" charset="0"/>
            <a:ea typeface="+mn-ea"/>
            <a:cs typeface="+mn-cs"/>
          </a:endParaRPr>
        </a:p>
      </dsp:txBody>
      <dsp:txXfrm>
        <a:off x="32050" y="2043800"/>
        <a:ext cx="9207436" cy="592448"/>
      </dsp:txXfrm>
    </dsp:sp>
    <dsp:sp modelId="{DAF00FE1-FB64-4E53-98AF-496D1E5AA681}">
      <dsp:nvSpPr>
        <dsp:cNvPr id="0" name=""/>
        <dsp:cNvSpPr/>
      </dsp:nvSpPr>
      <dsp:spPr>
        <a:xfrm>
          <a:off x="0" y="2681545"/>
          <a:ext cx="9271536" cy="656548"/>
        </a:xfrm>
        <a:prstGeom prst="roundRect">
          <a:avLst/>
        </a:prstGeom>
        <a:solidFill>
          <a:srgbClr val="D56E48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dirty="0">
              <a:latin typeface="Montserrat" panose="00000500000000000000" pitchFamily="2" charset="0"/>
            </a:rPr>
            <a:t>Using LLMs for classification introduces a layer of explainability not always present in traditional classifiers. This enables users to understand why a decision was made, not just what the decision is.</a:t>
          </a:r>
          <a:endParaRPr lang="en-CA" sz="1300" b="0" kern="1200" dirty="0">
            <a:solidFill>
              <a:prstClr val="white"/>
            </a:solidFill>
            <a:latin typeface="Montserrat" panose="00000500000000000000" pitchFamily="2" charset="0"/>
            <a:ea typeface="+mn-ea"/>
            <a:cs typeface="+mn-cs"/>
          </a:endParaRPr>
        </a:p>
      </dsp:txBody>
      <dsp:txXfrm>
        <a:off x="32050" y="2713595"/>
        <a:ext cx="9207436" cy="592448"/>
      </dsp:txXfrm>
    </dsp:sp>
    <dsp:sp modelId="{07A17588-674F-4B72-AD80-6690FC396BAF}">
      <dsp:nvSpPr>
        <dsp:cNvPr id="0" name=""/>
        <dsp:cNvSpPr/>
      </dsp:nvSpPr>
      <dsp:spPr>
        <a:xfrm>
          <a:off x="0" y="3351340"/>
          <a:ext cx="9271536" cy="656548"/>
        </a:xfrm>
        <a:prstGeom prst="roundRect">
          <a:avLst/>
        </a:prstGeom>
        <a:solidFill>
          <a:srgbClr val="D56E48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dirty="0">
              <a:latin typeface="Montserrat" panose="00000500000000000000" pitchFamily="2" charset="0"/>
            </a:rPr>
            <a:t>Navigating leaderboards helps practitioners make informed decisions about which LLM to use based on performance benchmarks; especially when choosing between open- vs. closed-source solutions.</a:t>
          </a:r>
          <a:endParaRPr lang="en-CA" sz="1300" b="0" kern="1200" dirty="0">
            <a:solidFill>
              <a:prstClr val="white"/>
            </a:solidFill>
            <a:latin typeface="Montserrat" panose="00000500000000000000" pitchFamily="2" charset="0"/>
            <a:ea typeface="+mn-ea"/>
            <a:cs typeface="+mn-cs"/>
          </a:endParaRPr>
        </a:p>
      </dsp:txBody>
      <dsp:txXfrm>
        <a:off x="32050" y="3383390"/>
        <a:ext cx="9207436" cy="592448"/>
      </dsp:txXfrm>
    </dsp:sp>
    <dsp:sp modelId="{75A92C2D-014D-4E53-8832-3B6265ADDD67}">
      <dsp:nvSpPr>
        <dsp:cNvPr id="0" name=""/>
        <dsp:cNvSpPr/>
      </dsp:nvSpPr>
      <dsp:spPr>
        <a:xfrm>
          <a:off x="0" y="4021135"/>
          <a:ext cx="9271536" cy="656548"/>
        </a:xfrm>
        <a:prstGeom prst="roundRect">
          <a:avLst/>
        </a:prstGeom>
        <a:solidFill>
          <a:srgbClr val="D56E48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dirty="0">
              <a:latin typeface="Montserrat" panose="00000500000000000000" pitchFamily="2" charset="0"/>
            </a:rPr>
            <a:t>Implementing a structured approach to selecting the right model ensures alignment with specific business goals, resource constraints, and performance requirements.</a:t>
          </a:r>
          <a:endParaRPr lang="en-CA" sz="1300" b="0" kern="1200" dirty="0">
            <a:solidFill>
              <a:prstClr val="white"/>
            </a:solidFill>
            <a:latin typeface="Montserrat" panose="00000500000000000000" pitchFamily="2" charset="0"/>
            <a:ea typeface="+mn-ea"/>
            <a:cs typeface="+mn-cs"/>
          </a:endParaRPr>
        </a:p>
      </dsp:txBody>
      <dsp:txXfrm>
        <a:off x="32050" y="4053185"/>
        <a:ext cx="9207436" cy="5924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1D1-6589-4D4A-810A-D1CB24D30600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34E27-21C0-AB42-9720-9468F68AD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57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6ED6F-859A-B746-837E-C5D978EC3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CAE93-A6A2-054F-8C31-54E8ABF6A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ADB13-4A11-2643-B65C-065BE177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C779B-2DF9-41ED-BDF6-094A96BB5831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8DD79-905B-054B-B597-6AB72529A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D4DF4-5AD9-8C41-9C38-63470B32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4858-278B-D14B-9123-9451D8F7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8E07C-511F-3A43-84A6-101101291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27FEB-35FC-E245-9B8A-12B95965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BBC8-E478-43C9-A4F1-EDD4F72015DC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081-9459-C64F-895D-A9A37C0D0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C1E24-D886-5444-8983-468379B78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7F08AD-56F2-8141-B3EC-B0792780C2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A58ED-0A7F-F541-B86D-470505704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2861A-7351-3846-BCB0-C5618DA0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1BB6-29D9-437A-B4EB-C48447ACC5C8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1FD98-D553-4C46-941B-9CF2C56A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D676D-8472-4F4A-A337-CF5E8C49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0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93AB-04A1-834E-A498-C252C111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34D4-4817-FF44-8044-9A872518B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B8C4A-8264-ED4C-B758-FA62E7CC3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3053-3D74-4D22-89B3-9024BA4F287F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0D2-BE66-FF45-B7B1-F69E22F0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B4184-A60F-6246-8A9A-79DD6FEC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04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2D0B-A98C-6E4C-9A34-47981F0C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5EE8E-C392-5E47-ADCB-A446128CA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14B18-53C2-D548-8CFF-5D7097F0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BCF6-84B7-49AA-A69F-35D95B9487C2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0654B-C8C3-F647-BDFC-BE54D2B28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3980-622B-334C-9137-9A866151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8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2288-ED8B-E34E-BAB6-1D26157B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AE68A-CA3F-9948-9F78-46C13FEE8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E62E7-8BD2-264E-A470-F8E73C9D6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23621-D1A0-D241-B666-A457ACCA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119D7-9FF6-460F-A484-0C02884C819E}" type="datetime1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69F7B-BD42-C44E-AA35-681E6A1C4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7368C-62E4-C243-98AE-B5BC9B4F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0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8A85E-7345-A641-A78E-CFCE6B47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A13C7-3C24-DC40-8DAD-E16482E60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90715-8982-4245-AC34-4AFC280BD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CC337-7A68-B44F-A75F-2EAED4C8CC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BF17B-E9E2-5A4F-9564-4E8671A7A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A4340-16C5-D64A-954E-D207165B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F2F9-9F59-4926-81E1-5AE7B5F13616}" type="datetime1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4C0C9-507A-DC40-9896-CAA4CCBF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C304-57C8-6848-8E40-051A6BFA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9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1005-2F0C-3F41-8F0D-B94FF1E8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EC46B-9591-7147-B23E-808DFCDBE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E9FE-B00F-4787-941B-81F5C60BF956}" type="datetime1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8438C-4B28-CC47-9F0D-D243C059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64186-1092-3244-AA0C-4F8C98EC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7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1ABCA-C9B4-2C4E-A11A-21473A2C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63A8-27AB-4485-9BAB-385A926DB554}" type="datetime1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8B611-5E83-0843-977C-16E1A2E8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D3613-5124-BA4D-9CAB-52053A73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5775-3C65-984A-BA3D-74F6AA54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76B8A-7DF2-254A-A58A-3F781F1A7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C9F2F-598A-9444-B48C-6BA9400EF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A619B-B04E-A94F-B294-EE523AB8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E9DF-0ED6-4B61-A1FD-8DD75280FE01}" type="datetime1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8418F-6D05-564F-ACAC-0CE18B41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2FA7B-E334-F841-9F55-8FE3994F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9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20FD-C21B-F942-933E-C7F1539A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0509F0-CB84-8346-88EC-B60FAB239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B07D7-B626-4245-8DB7-641F9BE45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92CF3-BF8E-CC45-AFD1-29BF78884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4C01-5047-4D04-A79D-6D96B1DB76E2}" type="datetime1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EEA5E-B447-2945-A61F-23F43D1B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3110A-1EF4-4E47-BC27-95CCC22D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6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070BF-9A90-A245-B77A-28DCF3E4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1332-889D-FA43-A51D-33C48B35B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7FC81-D9EE-0347-B9BA-8E603587A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29903-C382-4170-95C6-7F2CD4702B84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C4954-DDAB-064F-B985-8986B1132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0476A-2C89-5D4A-A893-BDE076899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1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hyperlink" Target="https://commons.wikimedia.org/wiki/File:My_dog.jpg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ground.tensorflow.org/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spaces/open-llm-leaderboard/open_llm_leaderboard#/" TargetMode="External"/><Relationship Id="rId5" Type="http://schemas.openxmlformats.org/officeDocument/2006/relationships/hyperlink" Target="https://huggingface.co/spaces/open-llm-leaderboard-old/open_llm_leaderboard" TargetMode="Externa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905.07830" TargetMode="External"/><Relationship Id="rId4" Type="http://schemas.openxmlformats.org/officeDocument/2006/relationships/hyperlink" Target="https://arxiv.org/abs/1903.0016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huggingface.co/spaces/optimum/llm-perf-leaderboar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spaces/bigcode/bigcode-models-leaderboard" TargetMode="Externa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spaces/openlifescienceai/open_medical_llm_leaderboard" TargetMode="Externa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20.png"/><Relationship Id="rId9" Type="http://schemas.microsoft.com/office/2007/relationships/diagramDrawing" Target="../diagrams/drawing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here.com/blog/how-to-choose-the-right-ai-model-for-your-enterpri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F529F-B86A-83C8-478E-307AC309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2" y="-1"/>
            <a:ext cx="12198382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403872-6FAD-0F11-5844-575593A583D8}"/>
              </a:ext>
            </a:extLst>
          </p:cNvPr>
          <p:cNvSpPr/>
          <p:nvPr/>
        </p:nvSpPr>
        <p:spPr>
          <a:xfrm>
            <a:off x="134842" y="122243"/>
            <a:ext cx="506688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HUGGING FACE REASONING LLMS: A GUIDE TO MODEL SELECTION &amp; LEADERBOARD INSIGHTS</a:t>
            </a:r>
            <a:endParaRPr lang="en-US" sz="3200" b="1" dirty="0">
              <a:solidFill>
                <a:schemeClr val="bg1"/>
              </a:solidFill>
              <a:latin typeface="Montserra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22CCA-AE82-A418-52D1-CBC82BEC1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1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BDC9A-DE7C-8F55-C989-9836B9E34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565800-77C1-431B-437C-ECCA8451C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ABA85-CBC1-FDEF-4268-9B76EF505D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FB85422B-859E-9B97-FBC0-2817D3C3852F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Step 3. Choose the Right-Sized Model (AI Basics Recap)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3273C-93D4-87B5-40E3-4116447B0B50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C34748-A008-3AB4-A0A5-3A140F13195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60773" y="2196637"/>
            <a:ext cx="4439678" cy="238625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B7C446-6C7B-5E3E-8B98-F67DB8BE7AEF}"/>
              </a:ext>
            </a:extLst>
          </p:cNvPr>
          <p:cNvSpPr txBox="1">
            <a:spLocks/>
          </p:cNvSpPr>
          <p:nvPr/>
        </p:nvSpPr>
        <p:spPr>
          <a:xfrm>
            <a:off x="2307853" y="1091230"/>
            <a:ext cx="4014400" cy="761901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46"/>
            <a:endParaRPr lang="en-CA" sz="1467" b="0" dirty="0"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269F4A-AE08-CEFC-D7CB-6380D12E35EA}"/>
              </a:ext>
            </a:extLst>
          </p:cNvPr>
          <p:cNvSpPr/>
          <p:nvPr/>
        </p:nvSpPr>
        <p:spPr>
          <a:xfrm>
            <a:off x="1067438" y="6259361"/>
            <a:ext cx="5482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Photo Credit: </a:t>
            </a:r>
            <a:r>
              <a:rPr lang="en-US" sz="1400" dirty="0">
                <a:hlinkClick r:id="rId5"/>
              </a:rPr>
              <a:t>https://commons.wikimedia.org/wiki/File:My_dog.jpg</a:t>
            </a: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29868D-7FF1-E8B3-BEF9-30A53DC0AA4E}"/>
              </a:ext>
            </a:extLst>
          </p:cNvPr>
          <p:cNvSpPr txBox="1"/>
          <p:nvPr/>
        </p:nvSpPr>
        <p:spPr>
          <a:xfrm>
            <a:off x="-54816" y="2643843"/>
            <a:ext cx="1837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800">
                <a:solidFill>
                  <a:srgbClr val="017ACD"/>
                </a:solidFill>
              </a:defRPr>
            </a:lvl1pPr>
          </a:lstStyle>
          <a:p>
            <a:pPr defTabSz="914446"/>
            <a:r>
              <a:rPr lang="en-CA" sz="1600" dirty="0">
                <a:solidFill>
                  <a:srgbClr val="0C1752"/>
                </a:solidFill>
                <a:latin typeface="Cambria" panose="02040503050406030204"/>
              </a:rPr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508083-E6CF-C90D-2A85-5C5A8FD5466C}"/>
                  </a:ext>
                </a:extLst>
              </p:cNvPr>
              <p:cNvSpPr/>
              <p:nvPr/>
            </p:nvSpPr>
            <p:spPr>
              <a:xfrm>
                <a:off x="7894837" y="3213890"/>
                <a:ext cx="24375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46"/>
                <a:r>
                  <a:rPr lang="en-CA" sz="1400" dirty="0">
                    <a:solidFill>
                      <a:srgbClr val="0C1752"/>
                    </a:solidFill>
                    <a:latin typeface="Montserrat" panose="00000500000000000000" pitchFamily="2" charset="0"/>
                  </a:rPr>
                  <a:t>Desired Output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C1752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A" sz="1400" dirty="0">
                    <a:solidFill>
                      <a:srgbClr val="0C1752"/>
                    </a:solidFill>
                    <a:latin typeface="Montserrat" panose="00000500000000000000" pitchFamily="2" charset="0"/>
                  </a:rPr>
                  <a:t> </a:t>
                </a:r>
              </a:p>
              <a:p>
                <a:pPr algn="ctr" defTabSz="914446"/>
                <a:r>
                  <a:rPr lang="en-CA" sz="1400" dirty="0">
                    <a:solidFill>
                      <a:srgbClr val="0C1752"/>
                    </a:solidFill>
                    <a:latin typeface="Montserrat" panose="00000500000000000000" pitchFamily="2" charset="0"/>
                  </a:rPr>
                  <a:t>Label = Dog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508083-E6CF-C90D-2A85-5C5A8FD54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837" y="3213890"/>
                <a:ext cx="2437567" cy="523220"/>
              </a:xfrm>
              <a:prstGeom prst="rect">
                <a:avLst/>
              </a:prstGeom>
              <a:blipFill>
                <a:blip r:embed="rId6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652472-3B37-B268-0BE3-389C934E59FF}"/>
                  </a:ext>
                </a:extLst>
              </p:cNvPr>
              <p:cNvSpPr txBox="1"/>
              <p:nvPr/>
            </p:nvSpPr>
            <p:spPr>
              <a:xfrm>
                <a:off x="7254615" y="4565505"/>
                <a:ext cx="2248840" cy="345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800">
                    <a:solidFill>
                      <a:srgbClr val="017ACD"/>
                    </a:solidFill>
                  </a:defRPr>
                </a:lvl1pPr>
              </a:lstStyle>
              <a:p>
                <a:pPr defTabSz="914446"/>
                <a:r>
                  <a:rPr lang="en-CA" sz="1600" dirty="0">
                    <a:solidFill>
                      <a:srgbClr val="0C1752"/>
                    </a:solidFill>
                    <a:latin typeface="Montserrat" panose="00000500000000000000" pitchFamily="2" charset="0"/>
                  </a:rPr>
                  <a:t>Error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1600" i="1">
                            <a:solidFill>
                              <a:srgbClr val="0C175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1600" i="1">
                            <a:solidFill>
                              <a:srgbClr val="0C175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CA" sz="1600">
                        <a:solidFill>
                          <a:srgbClr val="0C175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1600" i="1">
                        <a:solidFill>
                          <a:srgbClr val="0C1752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CA" sz="1600" dirty="0">
                  <a:solidFill>
                    <a:srgbClr val="0C1752"/>
                  </a:solidFill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652472-3B37-B268-0BE3-389C934E5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615" y="4565505"/>
                <a:ext cx="2248840" cy="345223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4BC0897-9C48-80CA-76F4-53524B2BDF2D}"/>
              </a:ext>
            </a:extLst>
          </p:cNvPr>
          <p:cNvSpPr txBox="1"/>
          <p:nvPr/>
        </p:nvSpPr>
        <p:spPr>
          <a:xfrm>
            <a:off x="3808589" y="5305166"/>
            <a:ext cx="326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800">
                <a:solidFill>
                  <a:srgbClr val="017ACD"/>
                </a:solidFill>
              </a:defRPr>
            </a:lvl1pPr>
          </a:lstStyle>
          <a:p>
            <a:pPr defTabSz="914446"/>
            <a:r>
              <a:rPr lang="en-CA" sz="1600" dirty="0">
                <a:solidFill>
                  <a:srgbClr val="0C1752"/>
                </a:solidFill>
                <a:latin typeface="Montserrat" panose="00000500000000000000" pitchFamily="2" charset="0"/>
              </a:rPr>
              <a:t>Update Network Weights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0FB02369-81D1-DA39-2686-B1B34A55C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545" y="709942"/>
            <a:ext cx="3356273" cy="25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72E34FE-ED5F-965E-F23B-3F6DEF76FE0C}"/>
              </a:ext>
            </a:extLst>
          </p:cNvPr>
          <p:cNvGrpSpPr/>
          <p:nvPr/>
        </p:nvGrpSpPr>
        <p:grpSpPr>
          <a:xfrm>
            <a:off x="7365683" y="3476294"/>
            <a:ext cx="259046" cy="247414"/>
            <a:chOff x="5076056" y="2924944"/>
            <a:chExt cx="523147" cy="485878"/>
          </a:xfrm>
        </p:grpSpPr>
        <p:sp>
          <p:nvSpPr>
            <p:cNvPr id="16" name="Minus 27">
              <a:extLst>
                <a:ext uri="{FF2B5EF4-FFF2-40B4-BE49-F238E27FC236}">
                  <a16:creationId xmlns:a16="http://schemas.microsoft.com/office/drawing/2014/main" id="{6F7FCD5F-1615-BFCF-93CB-5215B70371AA}"/>
                </a:ext>
              </a:extLst>
            </p:cNvPr>
            <p:cNvSpPr/>
            <p:nvPr/>
          </p:nvSpPr>
          <p:spPr>
            <a:xfrm>
              <a:off x="5220072" y="3068960"/>
              <a:ext cx="227245" cy="170931"/>
            </a:xfrm>
            <a:prstGeom prst="mathMinus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09570">
                <a:defRPr/>
              </a:pPr>
              <a:endParaRPr lang="en-CA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F8CA5E1E-8D6B-DD49-D112-A10DAC9FB68F}"/>
                </a:ext>
              </a:extLst>
            </p:cNvPr>
            <p:cNvSpPr/>
            <p:nvPr/>
          </p:nvSpPr>
          <p:spPr>
            <a:xfrm>
              <a:off x="5076056" y="2924944"/>
              <a:ext cx="523147" cy="485878"/>
            </a:xfrm>
            <a:prstGeom prst="flowChartConnector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09570">
                <a:defRPr/>
              </a:pPr>
              <a:endParaRPr lang="en-CA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8" name="Right Arrow 29">
            <a:extLst>
              <a:ext uri="{FF2B5EF4-FFF2-40B4-BE49-F238E27FC236}">
                <a16:creationId xmlns:a16="http://schemas.microsoft.com/office/drawing/2014/main" id="{FA2E3C6A-F285-D951-3B8F-70550B78DD6C}"/>
              </a:ext>
            </a:extLst>
          </p:cNvPr>
          <p:cNvSpPr/>
          <p:nvPr/>
        </p:nvSpPr>
        <p:spPr>
          <a:xfrm rot="10800000">
            <a:off x="7635790" y="3593213"/>
            <a:ext cx="787122" cy="30475"/>
          </a:xfrm>
          <a:prstGeom prst="rightArrow">
            <a:avLst>
              <a:gd name="adj1" fmla="val 33131"/>
              <a:gd name="adj2" fmla="val 53732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09570">
              <a:defRPr/>
            </a:pPr>
            <a:endParaRPr lang="en-CA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U-Turn Arrow 16">
            <a:extLst>
              <a:ext uri="{FF2B5EF4-FFF2-40B4-BE49-F238E27FC236}">
                <a16:creationId xmlns:a16="http://schemas.microsoft.com/office/drawing/2014/main" id="{37682D1B-A160-A861-5718-029AA5224124}"/>
              </a:ext>
            </a:extLst>
          </p:cNvPr>
          <p:cNvSpPr/>
          <p:nvPr/>
        </p:nvSpPr>
        <p:spPr>
          <a:xfrm rot="10800000">
            <a:off x="3447712" y="3737069"/>
            <a:ext cx="4045545" cy="2002032"/>
          </a:xfrm>
          <a:prstGeom prst="uturnArrow">
            <a:avLst>
              <a:gd name="adj1" fmla="val 737"/>
              <a:gd name="adj2" fmla="val 6777"/>
              <a:gd name="adj3" fmla="val 10421"/>
              <a:gd name="adj4" fmla="val 22503"/>
              <a:gd name="adj5" fmla="val 50585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09570">
              <a:defRPr/>
            </a:pPr>
            <a:endParaRPr lang="en-CA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88E4B53B-1E38-3D8B-68C2-E88F5A971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48" y="3005932"/>
            <a:ext cx="1593962" cy="119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4586157E-67F0-DC43-6BB2-C6A3BD0AC4A6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9262" y="1483366"/>
            <a:ext cx="1653857" cy="1288905"/>
          </a:xfrm>
          <a:prstGeom prst="curvedConnector2">
            <a:avLst/>
          </a:prstGeom>
          <a:noFill/>
          <a:ln w="57150" cap="flat" cmpd="sng" algn="ctr">
            <a:solidFill>
              <a:srgbClr val="0054A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8FCCB1-1B7C-849A-FADC-5ECDE55182B5}"/>
              </a:ext>
            </a:extLst>
          </p:cNvPr>
          <p:cNvSpPr txBox="1"/>
          <p:nvPr/>
        </p:nvSpPr>
        <p:spPr>
          <a:xfrm>
            <a:off x="2798991" y="1279750"/>
            <a:ext cx="277298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017ACD"/>
                </a:solidFill>
              </a:defRPr>
            </a:lvl1pPr>
          </a:lstStyle>
          <a:p>
            <a:pPr defTabSz="914446"/>
            <a:r>
              <a:rPr lang="en-CA" sz="1867" dirty="0">
                <a:solidFill>
                  <a:srgbClr val="0C1752"/>
                </a:solidFill>
                <a:latin typeface="Montserrat" panose="00000500000000000000" pitchFamily="2" charset="0"/>
              </a:rPr>
              <a:t>Training Dataset</a:t>
            </a:r>
            <a:endParaRPr lang="en-US" sz="1867" dirty="0">
              <a:solidFill>
                <a:srgbClr val="0C1752"/>
              </a:solidFill>
              <a:latin typeface="Montserrat" panose="00000500000000000000" pitchFamily="2" charset="0"/>
            </a:endParaRP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106C9885-F162-DD07-9724-B2D4658C4C42}"/>
              </a:ext>
            </a:extLst>
          </p:cNvPr>
          <p:cNvCxnSpPr>
            <a:cxnSpLocks/>
          </p:cNvCxnSpPr>
          <p:nvPr/>
        </p:nvCxnSpPr>
        <p:spPr>
          <a:xfrm>
            <a:off x="5747849" y="1479074"/>
            <a:ext cx="2221711" cy="1283929"/>
          </a:xfrm>
          <a:prstGeom prst="curvedConnector2">
            <a:avLst/>
          </a:prstGeom>
          <a:noFill/>
          <a:ln w="57150" cap="flat" cmpd="sng" algn="ctr">
            <a:solidFill>
              <a:srgbClr val="0054A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2E7408A8-92A1-01F5-48A2-B28F2327D629}"/>
              </a:ext>
            </a:extLst>
          </p:cNvPr>
          <p:cNvSpPr/>
          <p:nvPr/>
        </p:nvSpPr>
        <p:spPr>
          <a:xfrm>
            <a:off x="1818599" y="2082610"/>
            <a:ext cx="425379" cy="2854435"/>
          </a:xfrm>
          <a:prstGeom prst="leftBrace">
            <a:avLst>
              <a:gd name="adj1" fmla="val 176727"/>
              <a:gd name="adj2" fmla="val 50000"/>
            </a:avLst>
          </a:prstGeom>
          <a:noFill/>
          <a:ln w="41275" cap="rnd" cmpd="sng" algn="ctr">
            <a:solidFill>
              <a:srgbClr val="4472C4"/>
            </a:solidFill>
            <a:prstDash val="solid"/>
            <a:bevel/>
          </a:ln>
          <a:effectLst>
            <a:outerShdw blurRad="127000" dist="38100" dir="10680000" sx="98000" sy="98000" algn="ctr" rotWithShape="0">
              <a:srgbClr val="000000">
                <a:alpha val="86000"/>
              </a:srgbClr>
            </a:outerShdw>
          </a:effectLst>
        </p:spPr>
        <p:txBody>
          <a:bodyPr rtlCol="0" anchor="ctr"/>
          <a:lstStyle/>
          <a:p>
            <a:pPr algn="ctr" defTabSz="609570">
              <a:defRPr/>
            </a:pPr>
            <a:endParaRPr lang="en-CA" kern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4D03FD-55C2-3E56-6B66-896BF8CC30E4}"/>
              </a:ext>
            </a:extLst>
          </p:cNvPr>
          <p:cNvGrpSpPr/>
          <p:nvPr/>
        </p:nvGrpSpPr>
        <p:grpSpPr>
          <a:xfrm>
            <a:off x="6383696" y="2130237"/>
            <a:ext cx="1178199" cy="2854436"/>
            <a:chOff x="4558180" y="1261432"/>
            <a:chExt cx="1767529" cy="4282211"/>
          </a:xfrm>
        </p:grpSpPr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9DD6CBC4-6B37-A621-5AAC-F9BA33C58E3B}"/>
                </a:ext>
              </a:extLst>
            </p:cNvPr>
            <p:cNvSpPr/>
            <p:nvPr/>
          </p:nvSpPr>
          <p:spPr>
            <a:xfrm rot="10800000">
              <a:off x="4558180" y="1261432"/>
              <a:ext cx="544117" cy="4282211"/>
            </a:xfrm>
            <a:prstGeom prst="leftBrace">
              <a:avLst>
                <a:gd name="adj1" fmla="val 200000"/>
                <a:gd name="adj2" fmla="val 50000"/>
              </a:avLst>
            </a:prstGeom>
            <a:noFill/>
            <a:ln w="41275" cap="rnd" cmpd="sng" algn="ctr">
              <a:solidFill>
                <a:srgbClr val="4472C4"/>
              </a:solidFill>
              <a:prstDash val="solid"/>
              <a:bevel/>
            </a:ln>
            <a:effectLst>
              <a:outerShdw blurRad="127000" dist="38100" dir="10680000" sx="98000" sy="98000" algn="ctr" rotWithShape="0">
                <a:srgbClr val="000000">
                  <a:alpha val="86000"/>
                </a:srgbClr>
              </a:outerShdw>
            </a:effectLst>
          </p:spPr>
          <p:txBody>
            <a:bodyPr rtlCol="0" anchor="ctr"/>
            <a:lstStyle/>
            <a:p>
              <a:pPr algn="ctr" defTabSz="609570">
                <a:defRPr/>
              </a:pPr>
              <a:endParaRPr lang="en-CA" sz="1600" kern="0">
                <a:solidFill>
                  <a:srgbClr val="0C1752"/>
                </a:solidFill>
                <a:latin typeface="Montserrat" panose="00000500000000000000" pitchFamily="2" charset="0"/>
                <a:cs typeface="Calibri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3ED80B-662C-0F7B-85FE-2F66C0F5E846}"/>
                </a:ext>
              </a:extLst>
            </p:cNvPr>
            <p:cNvGrpSpPr/>
            <p:nvPr/>
          </p:nvGrpSpPr>
          <p:grpSpPr>
            <a:xfrm>
              <a:off x="4902463" y="2306775"/>
              <a:ext cx="1423246" cy="1187949"/>
              <a:chOff x="4566459" y="1869406"/>
              <a:chExt cx="1657749" cy="1374172"/>
            </a:xfrm>
          </p:grpSpPr>
          <p:sp>
            <p:nvSpPr>
              <p:cNvPr id="28" name="Right Arrow 13">
                <a:extLst>
                  <a:ext uri="{FF2B5EF4-FFF2-40B4-BE49-F238E27FC236}">
                    <a16:creationId xmlns:a16="http://schemas.microsoft.com/office/drawing/2014/main" id="{1B9E978F-3FAA-A2DD-9A43-A4DA6446C674}"/>
                  </a:ext>
                </a:extLst>
              </p:cNvPr>
              <p:cNvSpPr/>
              <p:nvPr/>
            </p:nvSpPr>
            <p:spPr>
              <a:xfrm>
                <a:off x="4878944" y="3190692"/>
                <a:ext cx="983081" cy="52886"/>
              </a:xfrm>
              <a:prstGeom prst="rightArrow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09570">
                  <a:defRPr/>
                </a:pPr>
                <a:endParaRPr lang="en-CA" sz="1600" kern="0">
                  <a:solidFill>
                    <a:srgbClr val="0C1752"/>
                  </a:solidFill>
                  <a:latin typeface="Montserrat" panose="00000500000000000000" pitchFamily="2" charset="0"/>
                  <a:cs typeface="Calibri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9B7702C-AF31-3444-A70B-8C66E9BE31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66459" y="1869406"/>
                    <a:ext cx="1657749" cy="11302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1800">
                        <a:solidFill>
                          <a:srgbClr val="017ACD"/>
                        </a:solidFill>
                      </a:defRPr>
                    </a:lvl1pPr>
                  </a:lstStyle>
                  <a:p>
                    <a:pPr defTabSz="914446"/>
                    <a:r>
                      <a:rPr lang="en-CA" sz="1200" dirty="0">
                        <a:solidFill>
                          <a:srgbClr val="0C1752"/>
                        </a:solidFill>
                        <a:latin typeface="Montserrat" panose="00000500000000000000" pitchFamily="2" charset="0"/>
                      </a:rPr>
                      <a:t>Predicted </a:t>
                    </a:r>
                  </a:p>
                  <a:p>
                    <a:pPr defTabSz="914446"/>
                    <a:r>
                      <a:rPr lang="en-CA" sz="1200" dirty="0">
                        <a:solidFill>
                          <a:srgbClr val="0C1752"/>
                        </a:solidFill>
                        <a:latin typeface="Montserrat" panose="00000500000000000000" pitchFamily="2" charset="0"/>
                      </a:rPr>
                      <a:t>Output</a:t>
                    </a:r>
                  </a:p>
                  <a:p>
                    <a:pPr defTabSz="914446"/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CA" sz="1200" i="1">
                                <a:solidFill>
                                  <a:srgbClr val="0C17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1200">
                                <a:solidFill>
                                  <a:srgbClr val="0C1752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</m:oMath>
                    </a14:m>
                    <a:r>
                      <a:rPr lang="en-CA" sz="1200" dirty="0">
                        <a:solidFill>
                          <a:srgbClr val="0C1752"/>
                        </a:solidFill>
                        <a:latin typeface="Montserrat" panose="00000500000000000000" pitchFamily="2" charset="0"/>
                      </a:rPr>
                      <a:t> = Cat</a:t>
                    </a: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9B7702C-AF31-3444-A70B-8C66E9BE31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6459" y="1869406"/>
                    <a:ext cx="1657749" cy="11302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3205" b="-65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0" name="Right Arrow 17">
            <a:extLst>
              <a:ext uri="{FF2B5EF4-FFF2-40B4-BE49-F238E27FC236}">
                <a16:creationId xmlns:a16="http://schemas.microsoft.com/office/drawing/2014/main" id="{071407A7-EDE8-DAB3-7E01-16C074F42ABF}"/>
              </a:ext>
            </a:extLst>
          </p:cNvPr>
          <p:cNvSpPr/>
          <p:nvPr/>
        </p:nvSpPr>
        <p:spPr>
          <a:xfrm rot="19209040">
            <a:off x="3402546" y="4042570"/>
            <a:ext cx="1923657" cy="180176"/>
          </a:xfrm>
          <a:prstGeom prst="rightArrow">
            <a:avLst>
              <a:gd name="adj1" fmla="val 9761"/>
              <a:gd name="adj2" fmla="val 8720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09570">
              <a:defRPr/>
            </a:pPr>
            <a:endParaRPr lang="en-CA" kern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9452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8" grpId="0" animBg="1"/>
      <p:bldP spid="19" grpId="0" animBg="1"/>
      <p:bldP spid="22" grpId="0"/>
      <p:bldP spid="24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F772A-9930-F036-31FD-2023E756A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FA5BD3-79BF-B56B-F4CC-6D8B67B01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113EEB-7BA4-91C6-CEB4-A5ACFF43B8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15A0533B-BBA3-D7E8-063A-F177EFC447A2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Step 3. Choose the Right-Sized Model (AI Basics Recap)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D43E7-282E-EC20-AFFC-5635ED4CDAAE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A94BB22-6001-7CE8-3349-9F71E641053A}"/>
              </a:ext>
            </a:extLst>
          </p:cNvPr>
          <p:cNvSpPr/>
          <p:nvPr/>
        </p:nvSpPr>
        <p:spPr>
          <a:xfrm>
            <a:off x="1694314" y="2227776"/>
            <a:ext cx="274320" cy="274320"/>
          </a:xfrm>
          <a:prstGeom prst="ellipse">
            <a:avLst/>
          </a:prstGeom>
          <a:solidFill>
            <a:srgbClr val="11CC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27777B-4E8A-5BB2-0E8E-3FC13260F3CC}"/>
              </a:ext>
            </a:extLst>
          </p:cNvPr>
          <p:cNvSpPr/>
          <p:nvPr/>
        </p:nvSpPr>
        <p:spPr>
          <a:xfrm>
            <a:off x="3648820" y="797662"/>
            <a:ext cx="3657600" cy="3657600"/>
          </a:xfrm>
          <a:prstGeom prst="ellipse">
            <a:avLst/>
          </a:prstGeom>
          <a:solidFill>
            <a:srgbClr val="D56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DE2B0-F677-3409-27F7-EFE5C6362671}"/>
              </a:ext>
            </a:extLst>
          </p:cNvPr>
          <p:cNvSpPr txBox="1"/>
          <p:nvPr/>
        </p:nvSpPr>
        <p:spPr>
          <a:xfrm>
            <a:off x="194603" y="2502096"/>
            <a:ext cx="3339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GPT-3</a:t>
            </a:r>
          </a:p>
          <a:p>
            <a:pPr algn="ctr"/>
            <a:r>
              <a:rPr lang="en-US" sz="3600" dirty="0"/>
              <a:t>175,000,000,000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26B9B7-DD7D-D2A1-0115-781B12621BD6}"/>
              </a:ext>
            </a:extLst>
          </p:cNvPr>
          <p:cNvSpPr txBox="1"/>
          <p:nvPr/>
        </p:nvSpPr>
        <p:spPr>
          <a:xfrm>
            <a:off x="3247194" y="4355904"/>
            <a:ext cx="4156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GPT-4</a:t>
            </a:r>
          </a:p>
          <a:p>
            <a:pPr algn="ctr"/>
            <a:r>
              <a:rPr lang="en-US" sz="3600" dirty="0"/>
              <a:t>100,000,000,000,000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CEE894-3EF0-E318-5229-3BDCE8C1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167" y="1425430"/>
            <a:ext cx="4296571" cy="240206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D241A0-D3D4-8D59-11A4-01970C8F150C}"/>
              </a:ext>
            </a:extLst>
          </p:cNvPr>
          <p:cNvSpPr txBox="1"/>
          <p:nvPr/>
        </p:nvSpPr>
        <p:spPr>
          <a:xfrm>
            <a:off x="7554437" y="937424"/>
            <a:ext cx="4184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Montserrat" panose="00000500000000000000" pitchFamily="2" charset="0"/>
              </a:defRPr>
            </a:lvl1pPr>
          </a:lstStyle>
          <a:p>
            <a:pPr defTabSz="914446"/>
            <a:r>
              <a:rPr lang="en-US" dirty="0">
                <a:solidFill>
                  <a:srgbClr val="000000"/>
                </a:solidFill>
                <a:hlinkClick r:id="rId5"/>
              </a:rPr>
              <a:t>https://playground.tensorflow.org/</a:t>
            </a:r>
            <a:endParaRPr lang="en-US" dirty="0">
              <a:solidFill>
                <a:srgbClr val="000000"/>
              </a:solidFill>
            </a:endParaRPr>
          </a:p>
          <a:p>
            <a:pPr defTabSz="914446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721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7B5EA-A448-C1C8-0E47-62130B149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AE73B8-8E89-CCB9-BA5F-23E4F07DA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B7BD8-2ABA-F15C-C917-2E1D836EC0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DBEB4155-C3E7-A7B9-0E1F-B3F3BC08C4A1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Step 4. Select the LLM Sourcing Options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94C66-9AAF-74D1-1E39-8E03F98FFC70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AC672-A33F-1798-D104-240DCC856600}"/>
              </a:ext>
            </a:extLst>
          </p:cNvPr>
          <p:cNvSpPr txBox="1"/>
          <p:nvPr/>
        </p:nvSpPr>
        <p:spPr>
          <a:xfrm>
            <a:off x="189384" y="871861"/>
            <a:ext cx="11780457" cy="6495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endParaRPr lang="en-US" sz="1600" dirty="0"/>
          </a:p>
          <a:p>
            <a:endParaRPr lang="en-US" sz="1400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5E8E756E-D045-960C-A32D-4C037D59F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16C1B21-753D-BB8B-C3D9-A3700FBC7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4126761"/>
              </p:ext>
            </p:extLst>
          </p:nvPr>
        </p:nvGraphicFramePr>
        <p:xfrm>
          <a:off x="624441" y="552154"/>
          <a:ext cx="10943117" cy="4155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3BD9D34-0BB3-E0A1-8575-D7654CD40051}"/>
              </a:ext>
            </a:extLst>
          </p:cNvPr>
          <p:cNvSpPr txBox="1"/>
          <p:nvPr/>
        </p:nvSpPr>
        <p:spPr>
          <a:xfrm>
            <a:off x="222159" y="855738"/>
            <a:ext cx="11445102" cy="477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lvl="1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lvl="2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i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Businesses have three options to source LLMs: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318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16C96-175F-8612-728F-0DD3817B6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B4F800-5ED8-B536-ECFB-B5F68ECAA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FEB8B6-A0AB-81A4-CA8C-E599206B5D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A8ADA083-C46F-C6CD-D1A7-F6CA31978EE0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Step 4. Select the LLM Sourcing Options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60957-3651-E95D-BB77-4202EAA1B6F4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4C68A1-588A-2A4B-2DD9-594462C2036B}"/>
              </a:ext>
            </a:extLst>
          </p:cNvPr>
          <p:cNvSpPr txBox="1"/>
          <p:nvPr/>
        </p:nvSpPr>
        <p:spPr>
          <a:xfrm>
            <a:off x="189384" y="871861"/>
            <a:ext cx="11780457" cy="6495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endParaRPr lang="en-US" sz="1600" dirty="0"/>
          </a:p>
          <a:p>
            <a:endParaRPr lang="en-US" sz="1400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5948F69-4F97-6213-3D9F-6FD4F1F40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19BD36-DF9B-E157-AEF6-4BBF7A2B7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27394"/>
              </p:ext>
            </p:extLst>
          </p:nvPr>
        </p:nvGraphicFramePr>
        <p:xfrm>
          <a:off x="98442" y="1324637"/>
          <a:ext cx="11780457" cy="2715311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885633">
                  <a:extLst>
                    <a:ext uri="{9D8B030D-6E8A-4147-A177-3AD203B41FA5}">
                      <a16:colId xmlns:a16="http://schemas.microsoft.com/office/drawing/2014/main" val="619033753"/>
                    </a:ext>
                  </a:extLst>
                </a:gridCol>
                <a:gridCol w="4710023">
                  <a:extLst>
                    <a:ext uri="{9D8B030D-6E8A-4147-A177-3AD203B41FA5}">
                      <a16:colId xmlns:a16="http://schemas.microsoft.com/office/drawing/2014/main" val="2232529234"/>
                    </a:ext>
                  </a:extLst>
                </a:gridCol>
                <a:gridCol w="5184801">
                  <a:extLst>
                    <a:ext uri="{9D8B030D-6E8A-4147-A177-3AD203B41FA5}">
                      <a16:colId xmlns:a16="http://schemas.microsoft.com/office/drawing/2014/main" val="753638448"/>
                    </a:ext>
                  </a:extLst>
                </a:gridCol>
              </a:tblGrid>
              <a:tr h="233755"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>
                          <a:latin typeface="Montserrat" panose="00000500000000000000" pitchFamily="2" charset="0"/>
                        </a:rPr>
                        <a:t>Category</a:t>
                      </a:r>
                      <a:endParaRPr lang="en-CA" sz="1400" dirty="0">
                        <a:latin typeface="Montserrat" panose="00000500000000000000" pitchFamily="2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>
                          <a:latin typeface="Montserrat" panose="00000500000000000000" pitchFamily="2" charset="0"/>
                        </a:rPr>
                        <a:t>Open-Source LLM</a:t>
                      </a:r>
                      <a:endParaRPr lang="en-CA" sz="1400">
                        <a:latin typeface="Montserrat" panose="00000500000000000000" pitchFamily="2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>
                          <a:latin typeface="Montserrat" panose="00000500000000000000" pitchFamily="2" charset="0"/>
                        </a:rPr>
                        <a:t>Proprietary LLM</a:t>
                      </a:r>
                      <a:endParaRPr lang="en-CA" sz="1400">
                        <a:latin typeface="Montserrat" panose="00000500000000000000" pitchFamily="2" charset="0"/>
                      </a:endParaRP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840725315"/>
                  </a:ext>
                </a:extLst>
              </a:tr>
              <a:tr h="415348"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>
                          <a:latin typeface="Montserrat" panose="00000500000000000000" pitchFamily="2" charset="0"/>
                        </a:rPr>
                        <a:t>Cost</a:t>
                      </a:r>
                      <a:endParaRPr lang="en-CA" sz="1400" dirty="0">
                        <a:latin typeface="Montserrat" panose="00000500000000000000" pitchFamily="2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ontserrat" panose="00000500000000000000" pitchFamily="2" charset="0"/>
                        </a:rPr>
                        <a:t>Free/low cost, but estimates claim deployment costs can be 50-100% higher.</a:t>
                      </a: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ontserrat" panose="00000500000000000000" pitchFamily="2" charset="0"/>
                        </a:rPr>
                        <a:t>Requires subscription or usage fees. Most offer free trials.</a:t>
                      </a: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653081911"/>
                  </a:ext>
                </a:extLst>
              </a:tr>
              <a:tr h="785859"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>
                          <a:latin typeface="Montserrat" panose="00000500000000000000" pitchFamily="2" charset="0"/>
                        </a:rPr>
                        <a:t>Time-to-solution</a:t>
                      </a:r>
                      <a:endParaRPr lang="en-CA" sz="1400" dirty="0">
                        <a:latin typeface="Montserrat" panose="00000500000000000000" pitchFamily="2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ontserrat" panose="00000500000000000000" pitchFamily="2" charset="0"/>
                        </a:rPr>
                        <a:t>High time-to-solution since it requires additional expertise to integrate the models to solve for a specific use case.</a:t>
                      </a: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ontserrat" panose="00000500000000000000" pitchFamily="2" charset="0"/>
                        </a:rPr>
                        <a:t>Low time-to-solution due to integrated offerings tailored to solve enterprise use cases.</a:t>
                      </a: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1053867042"/>
                  </a:ext>
                </a:extLst>
              </a:tr>
              <a:tr h="583400">
                <a:tc>
                  <a:txBody>
                    <a:bodyPr/>
                    <a:lstStyle/>
                    <a:p>
                      <a:pPr algn="ctr"/>
                      <a:r>
                        <a:rPr lang="en-CA" sz="1400" b="1">
                          <a:latin typeface="Montserrat" panose="00000500000000000000" pitchFamily="2" charset="0"/>
                        </a:rPr>
                        <a:t>Data provenance and indemnity</a:t>
                      </a:r>
                      <a:endParaRPr lang="en-CA" sz="1400">
                        <a:latin typeface="Montserrat" panose="00000500000000000000" pitchFamily="2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ontserrat" panose="00000500000000000000" pitchFamily="2" charset="0"/>
                        </a:rPr>
                        <a:t>Lack of transparency into the data used to train the models make it harder to use in applications.</a:t>
                      </a: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ontserrat" panose="00000500000000000000" pitchFamily="2" charset="0"/>
                        </a:rPr>
                        <a:t>Rigorous checks on source data ensure compliance satisfaction to a high standard.</a:t>
                      </a: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554179574"/>
                  </a:ext>
                </a:extLst>
              </a:tr>
              <a:tr h="583400">
                <a:tc>
                  <a:txBody>
                    <a:bodyPr/>
                    <a:lstStyle/>
                    <a:p>
                      <a:pPr algn="ctr"/>
                      <a:r>
                        <a:rPr lang="en-CA" sz="1400" b="1">
                          <a:latin typeface="Montserrat" panose="00000500000000000000" pitchFamily="2" charset="0"/>
                        </a:rPr>
                        <a:t>Support and updates</a:t>
                      </a:r>
                      <a:endParaRPr lang="en-CA" sz="1400">
                        <a:latin typeface="Montserrat" panose="00000500000000000000" pitchFamily="2" charset="0"/>
                      </a:endParaRP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Montserrat" panose="00000500000000000000" pitchFamily="2" charset="0"/>
                        </a:rPr>
                        <a:t>Community-based support. Updates may be irregular.</a:t>
                      </a:r>
                    </a:p>
                  </a:txBody>
                  <a:tcPr marL="61286" marR="61286" marT="30643" marB="306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ontserrat" panose="00000500000000000000" pitchFamily="2" charset="0"/>
                        </a:rPr>
                        <a:t>Professional onboarding support and deployment engineers are available.</a:t>
                      </a:r>
                    </a:p>
                  </a:txBody>
                  <a:tcPr marL="61286" marR="61286" marT="30643" marB="30643" anchor="ctr"/>
                </a:tc>
                <a:extLst>
                  <a:ext uri="{0D108BD9-81ED-4DB2-BD59-A6C34878D82A}">
                    <a16:rowId xmlns:a16="http://schemas.microsoft.com/office/drawing/2014/main" val="2505260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616127C-F4C8-9D12-636A-0B012885068E}"/>
              </a:ext>
            </a:extLst>
          </p:cNvPr>
          <p:cNvSpPr txBox="1"/>
          <p:nvPr/>
        </p:nvSpPr>
        <p:spPr>
          <a:xfrm>
            <a:off x="222159" y="855738"/>
            <a:ext cx="11445102" cy="3864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lvl="1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lvl="2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i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You might be thinking, open source makes sense, of course! Well, it’s not that simple!</a:t>
            </a:r>
          </a:p>
        </p:txBody>
      </p:sp>
    </p:spTree>
    <p:extLst>
      <p:ext uri="{BB962C8B-B14F-4D97-AF65-F5344CB8AC3E}">
        <p14:creationId xmlns:p14="http://schemas.microsoft.com/office/powerpoint/2010/main" val="4249422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D81C-8895-162A-D252-D60F89D3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8EDB37-5298-53DA-2D60-DB90AF515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7CC5A8-67D9-51B8-CAE2-E71AFE1F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7AFC7557-2249-DC38-F29D-E4DCF9B59B98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Step 5. Decide how the solution scales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7C2E39-33B9-122B-68B6-65697334CFD8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E4423D-7498-0E8A-28AA-E191E4358B10}"/>
              </a:ext>
            </a:extLst>
          </p:cNvPr>
          <p:cNvSpPr txBox="1"/>
          <p:nvPr/>
        </p:nvSpPr>
        <p:spPr>
          <a:xfrm>
            <a:off x="189384" y="871861"/>
            <a:ext cx="11780457" cy="6495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endParaRPr lang="en-US" sz="1600" dirty="0"/>
          </a:p>
          <a:p>
            <a:endParaRPr lang="en-US" sz="1400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EA0E2C4-4F60-DC36-7050-9A386112D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CC750-2175-7256-CA52-9117EF09CD0F}"/>
              </a:ext>
            </a:extLst>
          </p:cNvPr>
          <p:cNvSpPr txBox="1"/>
          <p:nvPr/>
        </p:nvSpPr>
        <p:spPr>
          <a:xfrm>
            <a:off x="189384" y="855738"/>
            <a:ext cx="11445102" cy="10895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lvl="1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lvl="2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i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To shift from proof of concept (POCs) to full production, businesses need to understand how scaling LLM applications impacts costs, performance, and ROI.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F798E31-695E-172D-C4D1-E7444336EE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352491"/>
              </p:ext>
            </p:extLst>
          </p:nvPr>
        </p:nvGraphicFramePr>
        <p:xfrm>
          <a:off x="153409" y="1220515"/>
          <a:ext cx="10248734" cy="5106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2412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BE94-2E7F-9C14-E9A6-535AAEE12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7C4D9-B601-FEB4-4FE2-7EFB62D23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2" y="-1"/>
            <a:ext cx="12198382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0E617B-BBD7-194B-78AF-648480CC0C86}"/>
              </a:ext>
            </a:extLst>
          </p:cNvPr>
          <p:cNvSpPr/>
          <p:nvPr/>
        </p:nvSpPr>
        <p:spPr>
          <a:xfrm>
            <a:off x="134843" y="356912"/>
            <a:ext cx="506688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LEADERBOARDS FOR OPEN-SOURCE MODELS &amp; COMMON BENCHMARKS</a:t>
            </a:r>
            <a:endParaRPr lang="en-US" sz="3200" b="1" dirty="0">
              <a:solidFill>
                <a:schemeClr val="bg1"/>
              </a:solidFill>
              <a:latin typeface="Montserra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D1A36-AB06-82E7-887B-A52D838C9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33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98889-0F50-2C6F-DDA9-4C278EFB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62F8BB-BCC1-DCB7-6F5F-B2C3DF678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85D3D5-3142-7244-3395-9E90F56E90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E414A28B-BAB5-BF1C-CB14-20FEBB605778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Hugging Face Leaderboard (Open-Source Models)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6AD3AB-4C6C-FC4A-A0F5-BE1FFFAD830F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EE3DAF-19D4-A40E-4CF8-39493F111830}"/>
              </a:ext>
            </a:extLst>
          </p:cNvPr>
          <p:cNvSpPr txBox="1"/>
          <p:nvPr/>
        </p:nvSpPr>
        <p:spPr>
          <a:xfrm>
            <a:off x="189384" y="871861"/>
            <a:ext cx="11780457" cy="6495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endParaRPr lang="en-US" sz="1600" dirty="0"/>
          </a:p>
          <a:p>
            <a:endParaRPr lang="en-US" sz="1400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A46812F-CF9F-B63F-B586-844FE6E82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6509A-1C39-62B5-0583-C33E8BCE3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758" y="1618983"/>
            <a:ext cx="5364648" cy="28978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6D8F6A-A4A3-74D8-1EAF-02CC04D5728D}"/>
              </a:ext>
            </a:extLst>
          </p:cNvPr>
          <p:cNvSpPr txBox="1"/>
          <p:nvPr/>
        </p:nvSpPr>
        <p:spPr>
          <a:xfrm>
            <a:off x="362796" y="791638"/>
            <a:ext cx="116167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Montserrat" panose="00000500000000000000" pitchFamily="2" charset="0"/>
              </a:defRPr>
            </a:lvl1pPr>
          </a:lstStyle>
          <a:p>
            <a:pPr marL="285750" indent="-285750">
              <a:buClr>
                <a:srgbClr val="1BBFD1"/>
              </a:buClr>
              <a:buFont typeface="Arial" panose="020B0604020202020204" pitchFamily="34" charset="0"/>
              <a:buChar char="•"/>
            </a:pPr>
            <a:r>
              <a:rPr lang="en-CA" dirty="0"/>
              <a:t>Old Leaderboard: </a:t>
            </a:r>
            <a:r>
              <a:rPr lang="en-CA" dirty="0">
                <a:hlinkClick r:id="rId5"/>
              </a:rPr>
              <a:t>https://huggingface.co/spaces/open-llm-leaderboard-old/open_llm_leaderboard</a:t>
            </a:r>
            <a:endParaRPr lang="en-CA" dirty="0"/>
          </a:p>
          <a:p>
            <a:pPr marL="285750" indent="-285750">
              <a:buClr>
                <a:srgbClr val="1BBFD1"/>
              </a:buClr>
              <a:buFont typeface="Arial" panose="020B0604020202020204" pitchFamily="34" charset="0"/>
              <a:buChar char="•"/>
            </a:pPr>
            <a:r>
              <a:rPr lang="en-CA" dirty="0"/>
              <a:t>New Leaderboard: </a:t>
            </a:r>
            <a:r>
              <a:rPr lang="en-CA" dirty="0">
                <a:hlinkClick r:id="rId6"/>
              </a:rPr>
              <a:t>https://huggingface.co/spaces/open-llm-leaderboard/open_llm_leaderboard#/</a:t>
            </a:r>
            <a:endParaRPr lang="en-CA" dirty="0"/>
          </a:p>
          <a:p>
            <a:pPr marL="285750" indent="-285750">
              <a:buClr>
                <a:srgbClr val="1BBFD1"/>
              </a:buClr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Clr>
                <a:srgbClr val="1BBFD1"/>
              </a:buClr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Clr>
                <a:srgbClr val="1BBFD1"/>
              </a:buClr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D48E78-C1AB-56E2-798D-A052D2E01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481" y="1836340"/>
            <a:ext cx="6100263" cy="246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41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BE81D-4657-CEC7-8AE4-984CA0212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62E9CA-BC0B-84C1-3B8C-F26C8487C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EE7D7-E9DE-F0EB-E92B-ED2724C53C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3A204DF2-92D8-7FEF-9F48-244E2E060010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Common Benchmarks to Compare LLMs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485AC4-8A61-DAFF-B84D-FE54C84080A9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4CCB8-C0D7-DC33-5C5E-D2B42F3816B7}"/>
              </a:ext>
            </a:extLst>
          </p:cNvPr>
          <p:cNvSpPr txBox="1"/>
          <p:nvPr/>
        </p:nvSpPr>
        <p:spPr>
          <a:xfrm>
            <a:off x="189384" y="871861"/>
            <a:ext cx="11780457" cy="6495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endParaRPr lang="en-US" sz="1600" dirty="0"/>
          </a:p>
          <a:p>
            <a:endParaRPr lang="en-US" sz="1400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DF07201-2C1F-6D36-7B84-55E3AF823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B065762-3589-F502-7455-0EE7FD3B545E}"/>
              </a:ext>
            </a:extLst>
          </p:cNvPr>
          <p:cNvGraphicFramePr>
            <a:graphicFrameLocks noGrp="1"/>
          </p:cNvGraphicFramePr>
          <p:nvPr/>
        </p:nvGraphicFramePr>
        <p:xfrm>
          <a:off x="251931" y="897453"/>
          <a:ext cx="11717910" cy="3546936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259113">
                  <a:extLst>
                    <a:ext uri="{9D8B030D-6E8A-4147-A177-3AD203B41FA5}">
                      <a16:colId xmlns:a16="http://schemas.microsoft.com/office/drawing/2014/main" val="2327778880"/>
                    </a:ext>
                  </a:extLst>
                </a:gridCol>
                <a:gridCol w="3724481">
                  <a:extLst>
                    <a:ext uri="{9D8B030D-6E8A-4147-A177-3AD203B41FA5}">
                      <a16:colId xmlns:a16="http://schemas.microsoft.com/office/drawing/2014/main" val="3141632157"/>
                    </a:ext>
                  </a:extLst>
                </a:gridCol>
                <a:gridCol w="1760498">
                  <a:extLst>
                    <a:ext uri="{9D8B030D-6E8A-4147-A177-3AD203B41FA5}">
                      <a16:colId xmlns:a16="http://schemas.microsoft.com/office/drawing/2014/main" val="25761631"/>
                    </a:ext>
                  </a:extLst>
                </a:gridCol>
                <a:gridCol w="4973818">
                  <a:extLst>
                    <a:ext uri="{9D8B030D-6E8A-4147-A177-3AD203B41FA5}">
                      <a16:colId xmlns:a16="http://schemas.microsoft.com/office/drawing/2014/main" val="2260389521"/>
                    </a:ext>
                  </a:extLst>
                </a:gridCol>
              </a:tblGrid>
              <a:tr h="213923">
                <a:tc>
                  <a:txBody>
                    <a:bodyPr/>
                    <a:lstStyle/>
                    <a:p>
                      <a:pPr algn="ctr"/>
                      <a:r>
                        <a:rPr lang="en-CA" sz="1300" b="1" dirty="0"/>
                        <a:t>Benchmark</a:t>
                      </a:r>
                      <a:endParaRPr lang="en-CA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 b="1" dirty="0"/>
                        <a:t>Full Name</a:t>
                      </a:r>
                      <a:endParaRPr lang="en-CA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 b="1" dirty="0"/>
                        <a:t>Skill Evaluated</a:t>
                      </a:r>
                      <a:endParaRPr lang="en-CA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 b="1" dirty="0"/>
                        <a:t>Purpose / Description</a:t>
                      </a:r>
                      <a:endParaRPr lang="en-CA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extLst>
                  <a:ext uri="{0D108BD9-81ED-4DB2-BD59-A6C34878D82A}">
                    <a16:rowId xmlns:a16="http://schemas.microsoft.com/office/drawing/2014/main" val="3306870789"/>
                  </a:ext>
                </a:extLst>
              </a:tr>
              <a:tr h="392774">
                <a:tc>
                  <a:txBody>
                    <a:bodyPr/>
                    <a:lstStyle/>
                    <a:p>
                      <a:pPr algn="ctr"/>
                      <a:r>
                        <a:rPr lang="en-CA" sz="1300" b="1" dirty="0"/>
                        <a:t>DROP</a:t>
                      </a:r>
                      <a:endParaRPr lang="en-CA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 dirty="0"/>
                        <a:t>Discrete Reasoning Over Paragraphs</a:t>
                      </a:r>
                      <a:endParaRPr lang="en-CA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 dirty="0"/>
                        <a:t>Reading Comprehension</a:t>
                      </a:r>
                      <a:endParaRPr lang="en-CA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Evaluates the ability to extract, count, and manipulate information from paragraphs.</a:t>
                      </a:r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extLst>
                  <a:ext uri="{0D108BD9-81ED-4DB2-BD59-A6C34878D82A}">
                    <a16:rowId xmlns:a16="http://schemas.microsoft.com/office/drawing/2014/main" val="18072572"/>
                  </a:ext>
                </a:extLst>
              </a:tr>
              <a:tr h="294697">
                <a:tc>
                  <a:txBody>
                    <a:bodyPr/>
                    <a:lstStyle/>
                    <a:p>
                      <a:pPr algn="ctr"/>
                      <a:r>
                        <a:rPr lang="en-CA" sz="1300" b="1" dirty="0"/>
                        <a:t>HellaSwag</a:t>
                      </a:r>
                      <a:endParaRPr lang="en-CA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Harder Endings, Longer Contexts, Low Shot Activities</a:t>
                      </a:r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 dirty="0"/>
                        <a:t>Common Sense</a:t>
                      </a:r>
                      <a:endParaRPr lang="en-CA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Assesses common sense reasoning with complex, nuanced scenarios.</a:t>
                      </a:r>
                      <a:endParaRPr lang="en-US" sz="130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extLst>
                  <a:ext uri="{0D108BD9-81ED-4DB2-BD59-A6C34878D82A}">
                    <a16:rowId xmlns:a16="http://schemas.microsoft.com/office/drawing/2014/main" val="310794202"/>
                  </a:ext>
                </a:extLst>
              </a:tr>
              <a:tr h="392774">
                <a:tc>
                  <a:txBody>
                    <a:bodyPr/>
                    <a:lstStyle/>
                    <a:p>
                      <a:pPr algn="ctr"/>
                      <a:r>
                        <a:rPr lang="en-CA" sz="1300" b="1"/>
                        <a:t>MMLU</a:t>
                      </a:r>
                      <a:endParaRPr lang="en-CA" sz="130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 dirty="0"/>
                        <a:t>Massive Multitask Language Understanding</a:t>
                      </a:r>
                      <a:endParaRPr lang="en-CA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 dirty="0"/>
                        <a:t>Understanding</a:t>
                      </a:r>
                      <a:endParaRPr lang="en-CA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Covers factual recall &amp; problem-solving across 57 academic subjects.</a:t>
                      </a:r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extLst>
                  <a:ext uri="{0D108BD9-81ED-4DB2-BD59-A6C34878D82A}">
                    <a16:rowId xmlns:a16="http://schemas.microsoft.com/office/drawing/2014/main" val="745365644"/>
                  </a:ext>
                </a:extLst>
              </a:tr>
              <a:tr h="392774">
                <a:tc>
                  <a:txBody>
                    <a:bodyPr/>
                    <a:lstStyle/>
                    <a:p>
                      <a:pPr algn="ctr"/>
                      <a:r>
                        <a:rPr lang="en-CA" sz="1300" b="1"/>
                        <a:t>ARC</a:t>
                      </a:r>
                      <a:endParaRPr lang="en-CA" sz="130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/>
                        <a:t>AI2 Reasoning Challenge</a:t>
                      </a:r>
                      <a:endParaRPr lang="en-CA" sz="130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 dirty="0"/>
                        <a:t>Logical Reasoning</a:t>
                      </a:r>
                      <a:endParaRPr lang="en-CA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Tests scientific and abstract reasoning through multiple-choice questions.</a:t>
                      </a:r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extLst>
                  <a:ext uri="{0D108BD9-81ED-4DB2-BD59-A6C34878D82A}">
                    <a16:rowId xmlns:a16="http://schemas.microsoft.com/office/drawing/2014/main" val="4170379890"/>
                  </a:ext>
                </a:extLst>
              </a:tr>
              <a:tr h="392774">
                <a:tc>
                  <a:txBody>
                    <a:bodyPr/>
                    <a:lstStyle/>
                    <a:p>
                      <a:pPr algn="ctr"/>
                      <a:r>
                        <a:rPr lang="en-CA" sz="1300" b="1"/>
                        <a:t>TruthfulQA</a:t>
                      </a:r>
                      <a:endParaRPr lang="en-CA" sz="130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 dirty="0"/>
                        <a:t>Truthful Question Answering</a:t>
                      </a:r>
                      <a:endParaRPr lang="en-CA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 dirty="0"/>
                        <a:t>Truthfulness and Robustness</a:t>
                      </a:r>
                      <a:endParaRPr lang="en-CA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Measures a model's ability to resist producing false or misleading answers.</a:t>
                      </a:r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extLst>
                  <a:ext uri="{0D108BD9-81ED-4DB2-BD59-A6C34878D82A}">
                    <a16:rowId xmlns:a16="http://schemas.microsoft.com/office/drawing/2014/main" val="3407048483"/>
                  </a:ext>
                </a:extLst>
              </a:tr>
              <a:tr h="392774">
                <a:tc>
                  <a:txBody>
                    <a:bodyPr/>
                    <a:lstStyle/>
                    <a:p>
                      <a:pPr algn="ctr"/>
                      <a:r>
                        <a:rPr lang="en-CA" sz="1300" b="1"/>
                        <a:t>Winogrande</a:t>
                      </a:r>
                      <a:endParaRPr lang="en-CA" sz="130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variant of the Winograd Schema Challenge</a:t>
                      </a:r>
                      <a:endParaRPr lang="en-US" sz="130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 dirty="0"/>
                        <a:t>Context</a:t>
                      </a:r>
                      <a:endParaRPr lang="en-CA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Tests whether the model resolves ambiguities in sentence structure.</a:t>
                      </a:r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extLst>
                  <a:ext uri="{0D108BD9-81ED-4DB2-BD59-A6C34878D82A}">
                    <a16:rowId xmlns:a16="http://schemas.microsoft.com/office/drawing/2014/main" val="1948198606"/>
                  </a:ext>
                </a:extLst>
              </a:tr>
              <a:tr h="213923">
                <a:tc>
                  <a:txBody>
                    <a:bodyPr/>
                    <a:lstStyle/>
                    <a:p>
                      <a:pPr algn="ctr"/>
                      <a:r>
                        <a:rPr lang="en-CA" sz="1300" b="1"/>
                        <a:t>GSM8K</a:t>
                      </a:r>
                      <a:endParaRPr lang="en-CA" sz="130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/>
                        <a:t>Grade School Math 8K</a:t>
                      </a:r>
                      <a:endParaRPr lang="en-CA" sz="130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/>
                        <a:t>Math Problem Solving</a:t>
                      </a:r>
                      <a:endParaRPr lang="en-CA" sz="130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Focuses on solving grade-school-level math.</a:t>
                      </a:r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extLst>
                  <a:ext uri="{0D108BD9-81ED-4DB2-BD59-A6C34878D82A}">
                    <a16:rowId xmlns:a16="http://schemas.microsoft.com/office/drawing/2014/main" val="3074674607"/>
                  </a:ext>
                </a:extLst>
              </a:tr>
              <a:tr h="392774">
                <a:tc>
                  <a:txBody>
                    <a:bodyPr/>
                    <a:lstStyle/>
                    <a:p>
                      <a:pPr algn="ctr"/>
                      <a:r>
                        <a:rPr lang="en-CA" sz="1300" b="1"/>
                        <a:t>HumanEval</a:t>
                      </a:r>
                      <a:endParaRPr lang="en-CA" sz="130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Human Evaluation of Code Generation</a:t>
                      </a:r>
                      <a:endParaRPr lang="en-US" sz="130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/>
                        <a:t>Code Generation</a:t>
                      </a:r>
                      <a:endParaRPr lang="en-CA" sz="130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Evaluates coding abilities by generating code from problem descriptions.</a:t>
                      </a:r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extLst>
                  <a:ext uri="{0D108BD9-81ED-4DB2-BD59-A6C34878D82A}">
                    <a16:rowId xmlns:a16="http://schemas.microsoft.com/office/drawing/2014/main" val="1458784839"/>
                  </a:ext>
                </a:extLst>
              </a:tr>
              <a:tr h="294697">
                <a:tc>
                  <a:txBody>
                    <a:bodyPr/>
                    <a:lstStyle/>
                    <a:p>
                      <a:pPr algn="ctr"/>
                      <a:r>
                        <a:rPr lang="en-CA" sz="1300" b="1"/>
                        <a:t>MT-Bench</a:t>
                      </a:r>
                      <a:endParaRPr lang="en-CA" sz="130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/>
                        <a:t>Multi-Turn Benchmark</a:t>
                      </a:r>
                      <a:endParaRPr lang="en-CA" sz="130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/>
                        <a:t>Dialogue Quality</a:t>
                      </a:r>
                      <a:endParaRPr lang="en-CA" sz="130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Assesses multi-turn conversation quality, coherence, and helpfulness.</a:t>
                      </a:r>
                      <a:endParaRPr lang="en-US" sz="1300" dirty="0">
                        <a:latin typeface="Montserrat" panose="00000500000000000000" pitchFamily="2" charset="0"/>
                      </a:endParaRPr>
                    </a:p>
                  </a:txBody>
                  <a:tcPr marL="38851" marR="38851" marT="19426" marB="19426" anchor="ctr"/>
                </a:tc>
                <a:extLst>
                  <a:ext uri="{0D108BD9-81ED-4DB2-BD59-A6C34878D82A}">
                    <a16:rowId xmlns:a16="http://schemas.microsoft.com/office/drawing/2014/main" val="886627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790CFB-403E-12D1-6CB6-4FFDD857780B}"/>
              </a:ext>
            </a:extLst>
          </p:cNvPr>
          <p:cNvSpPr txBox="1"/>
          <p:nvPr/>
        </p:nvSpPr>
        <p:spPr>
          <a:xfrm>
            <a:off x="94276" y="4583856"/>
            <a:ext cx="99483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Montserrat" panose="00000500000000000000" pitchFamily="2" charset="0"/>
              </a:rPr>
              <a:t>DROP Research Paper: </a:t>
            </a:r>
            <a:r>
              <a:rPr lang="en-CA" sz="1400" dirty="0">
                <a:latin typeface="Montserrat" panose="00000500000000000000" pitchFamily="2" charset="0"/>
                <a:hlinkClick r:id="rId4"/>
              </a:rPr>
              <a:t>https://arxiv.org/abs/1903.00161</a:t>
            </a:r>
            <a:endParaRPr lang="en-CA" sz="14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Montserrat" panose="00000500000000000000" pitchFamily="2" charset="0"/>
              </a:rPr>
              <a:t>HellaSwag Research Paper: </a:t>
            </a:r>
            <a:r>
              <a:rPr lang="en-CA" sz="1400" dirty="0">
                <a:latin typeface="Montserrat" panose="00000500000000000000" pitchFamily="2" charset="0"/>
                <a:hlinkClick r:id="rId5"/>
              </a:rPr>
              <a:t>https://arxiv.org/abs/1905.07830</a:t>
            </a:r>
            <a:endParaRPr lang="en-CA" sz="14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005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6EE0D-739B-CA74-AD9F-913BDFCEE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0B4D5-2D38-3FF6-78E1-E9C4638B9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B32A0-E43F-A088-8502-31BBD3F5FB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C9D12BAF-A93E-A10E-A63C-056715D53FCB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New (Harder) Benchmarks for LLMs &amp; AI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F7FC6-BFF7-D5D6-1C18-ADFA65094F6C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7C24F1-84E6-D309-50F3-1F13BDBCF19A}"/>
              </a:ext>
            </a:extLst>
          </p:cNvPr>
          <p:cNvSpPr txBox="1"/>
          <p:nvPr/>
        </p:nvSpPr>
        <p:spPr>
          <a:xfrm>
            <a:off x="189384" y="871861"/>
            <a:ext cx="11780457" cy="6495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endParaRPr lang="en-US" sz="1600" dirty="0"/>
          </a:p>
          <a:p>
            <a:endParaRPr lang="en-US" sz="1400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B9A40F5-A8A8-01F7-E84C-729C8428F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6AFCAB-BA1E-94BB-B206-CDFC896E1F1E}"/>
              </a:ext>
            </a:extLst>
          </p:cNvPr>
          <p:cNvGraphicFramePr>
            <a:graphicFrameLocks noGrp="1"/>
          </p:cNvGraphicFramePr>
          <p:nvPr/>
        </p:nvGraphicFramePr>
        <p:xfrm>
          <a:off x="0" y="907670"/>
          <a:ext cx="11853445" cy="4493901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767770">
                  <a:extLst>
                    <a:ext uri="{9D8B030D-6E8A-4147-A177-3AD203B41FA5}">
                      <a16:colId xmlns:a16="http://schemas.microsoft.com/office/drawing/2014/main" val="3250753617"/>
                    </a:ext>
                  </a:extLst>
                </a:gridCol>
                <a:gridCol w="1857892">
                  <a:extLst>
                    <a:ext uri="{9D8B030D-6E8A-4147-A177-3AD203B41FA5}">
                      <a16:colId xmlns:a16="http://schemas.microsoft.com/office/drawing/2014/main" val="1433475570"/>
                    </a:ext>
                  </a:extLst>
                </a:gridCol>
                <a:gridCol w="7227783">
                  <a:extLst>
                    <a:ext uri="{9D8B030D-6E8A-4147-A177-3AD203B41FA5}">
                      <a16:colId xmlns:a16="http://schemas.microsoft.com/office/drawing/2014/main" val="2388742096"/>
                    </a:ext>
                  </a:extLst>
                </a:gridCol>
              </a:tblGrid>
              <a:tr h="215864">
                <a:tc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Benchmark</a:t>
                      </a:r>
                      <a:endParaRPr lang="en-CA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Category</a:t>
                      </a:r>
                      <a:endParaRPr lang="en-CA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What it tests?</a:t>
                      </a:r>
                      <a:endParaRPr lang="en-CA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2261782947"/>
                  </a:ext>
                </a:extLst>
              </a:tr>
              <a:tr h="321283">
                <a:tc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HLE (Humanity’s Last Exam)</a:t>
                      </a:r>
                      <a:endParaRPr lang="en-CA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LLM</a:t>
                      </a: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2,500 challenging questions handcrafted to challenge superintelligence-level generalization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1438466564"/>
                  </a:ext>
                </a:extLst>
              </a:tr>
              <a:tr h="559639"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GPQA</a:t>
                      </a:r>
                      <a:endParaRPr lang="en-CA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LLM</a:t>
                      </a: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Graduate-Level Google-Proof Q&amp;A (GPQA) features PhD-level multiple-choice questions in Chemistry, Biology, and Physics designed to test deep conceptual understanding beyond simple online searches (Google Proof!).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809830084"/>
                  </a:ext>
                </a:extLst>
              </a:tr>
              <a:tr h="387752"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MuSR</a:t>
                      </a:r>
                      <a:endParaRPr lang="en-CA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LLM</a:t>
                      </a: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Multistep Soft Reasoning (MuSR) focuses on reasoning through and understanding long texts, emphasizing deep language comprehension.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276393328"/>
                  </a:ext>
                </a:extLst>
              </a:tr>
              <a:tr h="387752"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BBH (Big-Bench Hard)</a:t>
                      </a:r>
                      <a:endParaRPr lang="en-CA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LLM</a:t>
                      </a: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Big Bench Hard (BBH) is a collection of challenging tasks for LLMs across domains such as language understanding, mathematical reasoning, and common sense/world knowledge.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2667844833"/>
                  </a:ext>
                </a:extLst>
              </a:tr>
              <a:tr h="387752"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IFEval</a:t>
                      </a:r>
                      <a:endParaRPr lang="en-CA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LLM</a:t>
                      </a: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Instruction-Following Evaluation (IFEval) tests a model’s ability to follow explicit instructions related to formatting, instruction compliance, and content generation.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361053027"/>
                  </a:ext>
                </a:extLst>
              </a:tr>
              <a:tr h="387752"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MATH</a:t>
                      </a:r>
                      <a:endParaRPr lang="en-CA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LLM</a:t>
                      </a: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Mathematics Aptitude Test of Heuristics (MATH), level 5. It includes </a:t>
                      </a:r>
                      <a:r>
                        <a:rPr lang="en-CA" sz="12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hard math competition-level questions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4233903217"/>
                  </a:ext>
                </a:extLst>
              </a:tr>
              <a:tr h="559639">
                <a:tc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MMLU-Pro</a:t>
                      </a:r>
                      <a:endParaRPr lang="en-CA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LLM</a:t>
                      </a: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Massive Multitask Language Understanding - Professional (MMLU-Pro) features expertly reviewed multiple-choice questions across diverse domains such as medicine, law, engineering, and mathematics.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2427000692"/>
                  </a:ext>
                </a:extLst>
              </a:tr>
              <a:tr h="321283"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AgentBench</a:t>
                      </a:r>
                      <a:endParaRPr lang="en-CA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AI Agent</a:t>
                      </a: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Multi-step digital tasks requiring memory and reasoning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2070844432"/>
                  </a:ext>
                </a:extLst>
              </a:tr>
              <a:tr h="215864"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WebArena</a:t>
                      </a:r>
                      <a:endParaRPr lang="en-CA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AI Agent</a:t>
                      </a: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Real-time web browsing, unexpected layouts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1953886166"/>
                  </a:ext>
                </a:extLst>
              </a:tr>
              <a:tr h="215864"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ToolBench</a:t>
                      </a:r>
                      <a:endParaRPr lang="en-CA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AI Agent</a:t>
                      </a: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Tool chaining, decision making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3043424229"/>
                  </a:ext>
                </a:extLst>
              </a:tr>
              <a:tr h="321283"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CO₂ Cost</a:t>
                      </a:r>
                      <a:endParaRPr lang="en-CA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Meta</a:t>
                      </a: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Useful for sustainability evaluation of different models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2730406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119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C3F23-49D2-235B-3F50-FD79B2247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356B58-D4D3-4ACF-338D-A3099370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0CEDA6-5803-D97F-0BDF-A40CC997BC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3CFA554C-B31F-75A1-9857-76B62FF448C5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Performance Leaderboard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FBF41-9714-A620-1EF7-67F301B6211A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739B7E-2413-EA3E-2364-D23CE2F9FCFC}"/>
              </a:ext>
            </a:extLst>
          </p:cNvPr>
          <p:cNvSpPr txBox="1"/>
          <p:nvPr/>
        </p:nvSpPr>
        <p:spPr>
          <a:xfrm>
            <a:off x="189384" y="871861"/>
            <a:ext cx="11780457" cy="6495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endParaRPr lang="en-US" sz="1600" dirty="0"/>
          </a:p>
          <a:p>
            <a:endParaRPr lang="en-US" sz="1400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AB988F00-CD32-13C3-C5AB-C3E8B426B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4C1E2A-708A-8DEB-48C7-BA3D8D07AB3E}"/>
              </a:ext>
            </a:extLst>
          </p:cNvPr>
          <p:cNvSpPr txBox="1"/>
          <p:nvPr/>
        </p:nvSpPr>
        <p:spPr>
          <a:xfrm>
            <a:off x="362796" y="791638"/>
            <a:ext cx="98274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282A05-EC12-145A-023F-0F0620C1530C}"/>
              </a:ext>
            </a:extLst>
          </p:cNvPr>
          <p:cNvSpPr txBox="1"/>
          <p:nvPr/>
        </p:nvSpPr>
        <p:spPr>
          <a:xfrm>
            <a:off x="682135" y="796276"/>
            <a:ext cx="111713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1BBFD1"/>
              </a:buClr>
              <a:buFont typeface="Arial" panose="020B0604020202020204" pitchFamily="34" charset="0"/>
              <a:buChar char="•"/>
            </a:pPr>
            <a:r>
              <a:rPr lang="en-CA" sz="1600" dirty="0">
                <a:latin typeface="Montserrat" panose="00000500000000000000" pitchFamily="2" charset="0"/>
              </a:rPr>
              <a:t>Performance Leaderboard: </a:t>
            </a:r>
            <a:r>
              <a:rPr lang="en-CA" sz="1600" dirty="0">
                <a:latin typeface="Montserrat" panose="00000500000000000000" pitchFamily="2" charset="0"/>
                <a:hlinkClick r:id="rId4"/>
              </a:rPr>
              <a:t>https://huggingface.co/spaces/optimum/llm-perf-leaderboard</a:t>
            </a:r>
            <a:endParaRPr lang="en-CA" sz="1600" dirty="0">
              <a:latin typeface="Montserrat" panose="00000500000000000000" pitchFamily="2" charset="0"/>
            </a:endParaRPr>
          </a:p>
          <a:p>
            <a:pPr marL="285750" indent="-285750">
              <a:buClr>
                <a:srgbClr val="1BBFD1"/>
              </a:buClr>
              <a:buFont typeface="Arial" panose="020B0604020202020204" pitchFamily="34" charset="0"/>
              <a:buChar char="•"/>
            </a:pPr>
            <a:endParaRPr lang="en-CA" sz="1600" dirty="0">
              <a:latin typeface="Montserrat" panose="000005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822952-CBA0-DB62-A14F-52861E22B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06" y="1315310"/>
            <a:ext cx="8681049" cy="438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44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F9B9B-E2B4-D0E3-4656-E6F700518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F0B83B-C5A8-E0C4-77C4-95EED0BD9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49A778-13FA-7646-FC26-7056909860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120B4547-76A8-D5C9-52EC-A0626E701E3B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Project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D56BF-CBDD-F0E2-1F12-7693390612A5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A28FE2F-E08E-4C81-7ABC-A6F5389A8B88}"/>
              </a:ext>
            </a:extLst>
          </p:cNvPr>
          <p:cNvCxnSpPr>
            <a:cxnSpLocks/>
          </p:cNvCxnSpPr>
          <p:nvPr/>
        </p:nvCxnSpPr>
        <p:spPr>
          <a:xfrm>
            <a:off x="2081301" y="3752483"/>
            <a:ext cx="6492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4FADC8-2C48-8C68-CF68-508F7BE5C028}"/>
              </a:ext>
            </a:extLst>
          </p:cNvPr>
          <p:cNvCxnSpPr>
            <a:cxnSpLocks/>
          </p:cNvCxnSpPr>
          <p:nvPr/>
        </p:nvCxnSpPr>
        <p:spPr>
          <a:xfrm>
            <a:off x="6348929" y="3131585"/>
            <a:ext cx="6904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1BF394-0610-46A8-9825-39684818C55E}"/>
              </a:ext>
            </a:extLst>
          </p:cNvPr>
          <p:cNvSpPr txBox="1"/>
          <p:nvPr/>
        </p:nvSpPr>
        <p:spPr>
          <a:xfrm>
            <a:off x="8626241" y="1304099"/>
            <a:ext cx="2711945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200" b="1" i="0">
                <a:solidFill>
                  <a:srgbClr val="16191F"/>
                </a:solidFill>
                <a:effectLst/>
                <a:latin typeface="+mj-lt"/>
              </a:defRPr>
            </a:lvl1pPr>
          </a:lstStyle>
          <a:p>
            <a:pPr defTabSz="914446"/>
            <a:r>
              <a:rPr lang="en-US" sz="2133" dirty="0">
                <a:latin typeface="Montserrat" panose="00000500000000000000" pitchFamily="2" charset="0"/>
              </a:rPr>
              <a:t>Model 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122B-C1AF-F037-61AC-012BD4934647}"/>
              </a:ext>
            </a:extLst>
          </p:cNvPr>
          <p:cNvSpPr txBox="1"/>
          <p:nvPr/>
        </p:nvSpPr>
        <p:spPr>
          <a:xfrm>
            <a:off x="108963" y="903487"/>
            <a:ext cx="11744481" cy="19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/>
              <a:t>In this project, we will explore the power of reasoning models such as Deepseek to perform sentiment analysis on news data and classify them with reason.</a:t>
            </a:r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9E4B1BC-6ADC-1B3F-B13F-1EF845A46CA1}"/>
              </a:ext>
            </a:extLst>
          </p:cNvPr>
          <p:cNvSpPr/>
          <p:nvPr/>
        </p:nvSpPr>
        <p:spPr>
          <a:xfrm>
            <a:off x="2730536" y="2609484"/>
            <a:ext cx="3618393" cy="228599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en-US" b="1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F94ED-4E93-8DAE-8450-DD7A4D09A30C}"/>
              </a:ext>
            </a:extLst>
          </p:cNvPr>
          <p:cNvSpPr txBox="1"/>
          <p:nvPr/>
        </p:nvSpPr>
        <p:spPr>
          <a:xfrm>
            <a:off x="-373714" y="1933788"/>
            <a:ext cx="3445826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46"/>
            <a:r>
              <a:rPr lang="en-US" sz="2133" b="1" dirty="0">
                <a:solidFill>
                  <a:srgbClr val="16191F"/>
                </a:solidFill>
                <a:latin typeface="Montserrat" panose="00000500000000000000" pitchFamily="2" charset="0"/>
              </a:rPr>
              <a:t>News Data</a:t>
            </a:r>
            <a:endParaRPr lang="en-US" sz="2133" dirty="0">
              <a:solidFill>
                <a:srgbClr val="16191F"/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78A1027-1295-41F0-3DDF-D48F9C0B1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0D763B-CA0D-2142-D192-59E3E291E3C8}"/>
              </a:ext>
            </a:extLst>
          </p:cNvPr>
          <p:cNvSpPr txBox="1"/>
          <p:nvPr/>
        </p:nvSpPr>
        <p:spPr>
          <a:xfrm>
            <a:off x="96527" y="2370743"/>
            <a:ext cx="248479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46"/>
            <a:r>
              <a:rPr lang="en-US" sz="1600" b="1" i="1" dirty="0">
                <a:solidFill>
                  <a:srgbClr val="16191F"/>
                </a:solidFill>
                <a:latin typeface="Montserrat" panose="00000500000000000000" pitchFamily="2" charset="0"/>
              </a:rPr>
              <a:t>Title: </a:t>
            </a:r>
            <a:r>
              <a:rPr lang="en-US" sz="1600" i="1" dirty="0">
                <a:solidFill>
                  <a:srgbClr val="16191F"/>
                </a:solidFill>
                <a:latin typeface="Montserrat" panose="00000500000000000000" pitchFamily="2" charset="0"/>
              </a:rPr>
              <a:t>Jobs report shows increase of 517,000 in January as unemployment rate hits 53-year low.</a:t>
            </a:r>
          </a:p>
          <a:p>
            <a:pPr algn="ctr" defTabSz="914446"/>
            <a:endParaRPr lang="en-US" sz="1600" i="1" dirty="0">
              <a:solidFill>
                <a:srgbClr val="16191F"/>
              </a:solidFill>
              <a:latin typeface="Montserrat" panose="00000500000000000000" pitchFamily="2" charset="0"/>
            </a:endParaRPr>
          </a:p>
          <a:p>
            <a:pPr algn="ctr" defTabSz="914446"/>
            <a:r>
              <a:rPr lang="en-US" sz="1600" b="1" i="1" dirty="0">
                <a:solidFill>
                  <a:srgbClr val="16191F"/>
                </a:solidFill>
                <a:latin typeface="Montserrat" panose="00000500000000000000" pitchFamily="2" charset="0"/>
              </a:rPr>
              <a:t>Description: </a:t>
            </a:r>
            <a:r>
              <a:rPr lang="en-US" sz="1600" i="1" dirty="0">
                <a:solidFill>
                  <a:srgbClr val="16191F"/>
                </a:solidFill>
                <a:latin typeface="Montserrat" panose="00000500000000000000" pitchFamily="2" charset="0"/>
              </a:rPr>
              <a:t>Nonfarm payrolls were expected to increase by 187,000 in January.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0D9ACA-E52B-84CD-F5C4-981B90F29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770" y="2528365"/>
            <a:ext cx="3245627" cy="8628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C68FAC0-0597-1CB8-6DE7-F3853042B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029" y="4042124"/>
            <a:ext cx="2230307" cy="7777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2D1CFB1-8CD4-9BC5-3970-4BCDD6540250}"/>
              </a:ext>
            </a:extLst>
          </p:cNvPr>
          <p:cNvSpPr txBox="1"/>
          <p:nvPr/>
        </p:nvSpPr>
        <p:spPr>
          <a:xfrm>
            <a:off x="7321102" y="3391169"/>
            <a:ext cx="441910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"/>
              </a:spcAft>
              <a:buNone/>
            </a:pPr>
            <a:r>
              <a:rPr lang="en-US" sz="1200" b="1" i="1" dirty="0">
                <a:solidFill>
                  <a:srgbClr val="1E293B"/>
                </a:solidFill>
                <a:effectLst/>
                <a:latin typeface="Montserrat" panose="00000500000000000000" pitchFamily="2" charset="0"/>
                <a:cs typeface="Mongolian Baiti" panose="03000500000000000000" pitchFamily="66" charset="0"/>
              </a:rPr>
              <a:t>Reason</a:t>
            </a:r>
            <a:r>
              <a:rPr lang="en-US" sz="1200" b="0" i="1" dirty="0">
                <a:solidFill>
                  <a:srgbClr val="1E293B"/>
                </a:solidFill>
                <a:effectLst/>
                <a:latin typeface="Montserrat" panose="00000500000000000000" pitchFamily="2" charset="0"/>
                <a:cs typeface="Mongolian Baiti" panose="03000500000000000000" pitchFamily="66" charset="0"/>
              </a:rPr>
              <a:t>: Okay, so I'm trying to figure out how to analyze this news text. The title is about Jobs' report showing a rise of 517,000 in January, which is a big increase. </a:t>
            </a:r>
          </a:p>
          <a:p>
            <a:pPr algn="l">
              <a:spcBef>
                <a:spcPts val="900"/>
              </a:spcBef>
              <a:spcAft>
                <a:spcPts val="300"/>
              </a:spcAft>
              <a:buNone/>
            </a:pPr>
            <a:r>
              <a:rPr lang="en-US" sz="1200" b="0" i="1" dirty="0">
                <a:solidFill>
                  <a:srgbClr val="1E293B"/>
                </a:solidFill>
                <a:effectLst/>
                <a:latin typeface="Montserrat" panose="00000500000000000000" pitchFamily="2" charset="0"/>
                <a:cs typeface="Mongolian Baiti" panose="03000500000000000000" pitchFamily="66" charset="0"/>
              </a:rPr>
              <a:t>The user wants me to analyze this and output only the three requested items: reasoning, sentiment, and tag. </a:t>
            </a:r>
          </a:p>
          <a:p>
            <a:pPr algn="l">
              <a:spcBef>
                <a:spcPts val="900"/>
              </a:spcBef>
              <a:spcAft>
                <a:spcPts val="300"/>
              </a:spcAft>
              <a:buNone/>
            </a:pPr>
            <a:r>
              <a:rPr lang="en-US" sz="1200" b="0" i="1" dirty="0">
                <a:solidFill>
                  <a:srgbClr val="1E293B"/>
                </a:solidFill>
                <a:effectLst/>
                <a:latin typeface="Montserrat" panose="00000500000000000000" pitchFamily="2" charset="0"/>
                <a:cs typeface="Mongolian Baiti" panose="03000500000000000000" pitchFamily="66" charset="0"/>
              </a:rPr>
              <a:t>First, the reasoning part. I need to explain why the sentiment is positive or negative. Since Jobs' report showed a significant increase in employment, and the unemployment rate is very low, it makes sense that the overall sentiment would be positive.</a:t>
            </a:r>
          </a:p>
          <a:p>
            <a:pPr algn="l">
              <a:spcBef>
                <a:spcPts val="900"/>
              </a:spcBef>
            </a:pPr>
            <a:r>
              <a:rPr lang="en-US" sz="1200" b="0" i="1" dirty="0">
                <a:solidFill>
                  <a:srgbClr val="1E293B"/>
                </a:solidFill>
                <a:effectLst/>
                <a:latin typeface="Montserrat" panose="00000500000000000000" pitchFamily="2" charset="0"/>
                <a:cs typeface="Mongolian Baiti" panose="03000500000000000000" pitchFamily="66" charset="0"/>
              </a:rPr>
              <a:t>I should double-check to make sure I'm not missing anything. The reasoning seems solid, the sentiment is clear, and the tag is concise. I think that covers everything the user asked for.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A4E59A0-73FE-E7E9-7FAA-89834D366E0B}"/>
              </a:ext>
            </a:extLst>
          </p:cNvPr>
          <p:cNvCxnSpPr>
            <a:cxnSpLocks/>
          </p:cNvCxnSpPr>
          <p:nvPr/>
        </p:nvCxnSpPr>
        <p:spPr>
          <a:xfrm>
            <a:off x="6348929" y="4407809"/>
            <a:ext cx="6904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What is DeepSeek &amp; Why Is It Disrupting the AI Landscape?">
            <a:extLst>
              <a:ext uri="{FF2B5EF4-FFF2-40B4-BE49-F238E27FC236}">
                <a16:creationId xmlns:a16="http://schemas.microsoft.com/office/drawing/2014/main" id="{FCEA2B43-7686-58FF-9E1A-4BD6D3B19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94" r="-112" b="26488"/>
          <a:stretch/>
        </p:blipFill>
        <p:spPr bwMode="auto">
          <a:xfrm>
            <a:off x="2872542" y="3336066"/>
            <a:ext cx="3423457" cy="83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1D71E2-4228-64A7-332C-FB05E05B51B7}"/>
              </a:ext>
            </a:extLst>
          </p:cNvPr>
          <p:cNvSpPr txBox="1"/>
          <p:nvPr/>
        </p:nvSpPr>
        <p:spPr>
          <a:xfrm>
            <a:off x="7321102" y="1794107"/>
            <a:ext cx="43894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effectLst/>
                <a:latin typeface="Montserrat" panose="00000500000000000000" pitchFamily="2" charset="0"/>
              </a:rPr>
              <a:t>REASONING: 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The report shows a significant increase in employment, which is supported by a very low unemployment rate, indicating a positive sentiment.</a:t>
            </a:r>
          </a:p>
          <a:p>
            <a:r>
              <a:rPr lang="en-US" sz="1200" b="1" i="0" dirty="0">
                <a:effectLst/>
                <a:latin typeface="Montserrat" panose="00000500000000000000" pitchFamily="2" charset="0"/>
              </a:rPr>
              <a:t>SENTIMENT: 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Positive</a:t>
            </a:r>
          </a:p>
          <a:p>
            <a:r>
              <a:rPr lang="en-US" sz="1200" b="1" i="0" dirty="0">
                <a:effectLst/>
                <a:latin typeface="Montserrat" panose="00000500000000000000" pitchFamily="2" charset="0"/>
              </a:rPr>
              <a:t>TAG: 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Employment</a:t>
            </a:r>
          </a:p>
        </p:txBody>
      </p:sp>
    </p:spTree>
    <p:extLst>
      <p:ext uri="{BB962C8B-B14F-4D97-AF65-F5344CB8AC3E}">
        <p14:creationId xmlns:p14="http://schemas.microsoft.com/office/powerpoint/2010/main" val="390145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 animBg="1"/>
      <p:bldP spid="13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031E-BC8C-6BFA-09B1-98221ECEA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6C101B-7B7D-2B22-2D01-2C5D717CD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049C40-B814-7414-BC15-ED5A726F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A5B7F6CD-1CD6-579E-EE1F-53606FEBD70F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Coding Leaderboard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C1A0B-7686-1AC7-CA79-54FE86B194E6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88E5BF-D711-BD54-D449-E28AF49DCE44}"/>
              </a:ext>
            </a:extLst>
          </p:cNvPr>
          <p:cNvSpPr txBox="1"/>
          <p:nvPr/>
        </p:nvSpPr>
        <p:spPr>
          <a:xfrm>
            <a:off x="189384" y="871861"/>
            <a:ext cx="11780457" cy="6495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endParaRPr lang="en-US" sz="1600" dirty="0"/>
          </a:p>
          <a:p>
            <a:endParaRPr lang="en-US" sz="1400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16DBA13-1F12-9505-3E43-211A77F43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3F809C-FA15-AD60-EFF1-EA1B1307AA51}"/>
              </a:ext>
            </a:extLst>
          </p:cNvPr>
          <p:cNvSpPr txBox="1"/>
          <p:nvPr/>
        </p:nvSpPr>
        <p:spPr>
          <a:xfrm>
            <a:off x="362796" y="791638"/>
            <a:ext cx="98274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A82E2-A66D-C2B9-2B0F-BA3C94F91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391" y="1253303"/>
            <a:ext cx="10044023" cy="4555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4085E-341B-825F-717E-E980D0D2387C}"/>
              </a:ext>
            </a:extLst>
          </p:cNvPr>
          <p:cNvSpPr txBox="1"/>
          <p:nvPr/>
        </p:nvSpPr>
        <p:spPr>
          <a:xfrm>
            <a:off x="682135" y="796276"/>
            <a:ext cx="111713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1BBFD1"/>
              </a:buClr>
              <a:buFont typeface="Arial" panose="020B0604020202020204" pitchFamily="34" charset="0"/>
              <a:buChar char="•"/>
            </a:pPr>
            <a:r>
              <a:rPr lang="en-CA" sz="1600" dirty="0">
                <a:latin typeface="Montserrat" panose="00000500000000000000" pitchFamily="2" charset="0"/>
              </a:rPr>
              <a:t>Big Code Models Leaderboard: </a:t>
            </a:r>
            <a:r>
              <a:rPr lang="en-CA" sz="1600" dirty="0">
                <a:latin typeface="Montserrat" panose="00000500000000000000" pitchFamily="2" charset="0"/>
                <a:hlinkClick r:id="rId5"/>
              </a:rPr>
              <a:t>https://huggingface.co/spaces/bigcode/bigcode-models-leaderboard</a:t>
            </a:r>
            <a:endParaRPr lang="en-CA" sz="1600" dirty="0">
              <a:latin typeface="Montserrat" panose="00000500000000000000" pitchFamily="2" charset="0"/>
            </a:endParaRPr>
          </a:p>
          <a:p>
            <a:pPr marL="285750" indent="-285750">
              <a:buClr>
                <a:srgbClr val="1BBFD1"/>
              </a:buClr>
              <a:buFont typeface="Arial" panose="020B0604020202020204" pitchFamily="34" charset="0"/>
              <a:buChar char="•"/>
            </a:pPr>
            <a:endParaRPr lang="en-CA" sz="16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87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8519A-2966-29EA-ED3B-1302ADD36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5E48CB-1E0C-986F-BC5F-45F9BEE72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24A9E6-830C-A0C7-8BDB-EF8B4CA977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A24FB4E5-D14B-6B19-D818-F9CA865B126D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Open Medical-LLM Leaderboard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FC8C0-3407-3A5F-85FB-CAF9DD897250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FC3A1-C652-8974-3542-BF44DD0FA8FA}"/>
              </a:ext>
            </a:extLst>
          </p:cNvPr>
          <p:cNvSpPr txBox="1"/>
          <p:nvPr/>
        </p:nvSpPr>
        <p:spPr>
          <a:xfrm>
            <a:off x="189384" y="871861"/>
            <a:ext cx="11780457" cy="6495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endParaRPr lang="en-US" sz="1600" dirty="0"/>
          </a:p>
          <a:p>
            <a:endParaRPr lang="en-US" sz="1400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A2F2A054-1A0D-1B4A-47BD-3880837A0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BB2E9-D7D6-1B6E-3957-F87B83F8ECD5}"/>
              </a:ext>
            </a:extLst>
          </p:cNvPr>
          <p:cNvSpPr txBox="1"/>
          <p:nvPr/>
        </p:nvSpPr>
        <p:spPr>
          <a:xfrm>
            <a:off x="362796" y="791638"/>
            <a:ext cx="98274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D31C21-626A-A306-766A-66329D27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70" y="1518192"/>
            <a:ext cx="10578860" cy="47178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6FA12A-5F79-3542-5429-B99A44D8EBD1}"/>
              </a:ext>
            </a:extLst>
          </p:cNvPr>
          <p:cNvSpPr txBox="1"/>
          <p:nvPr/>
        </p:nvSpPr>
        <p:spPr>
          <a:xfrm>
            <a:off x="2007743" y="817558"/>
            <a:ext cx="8454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5"/>
              </a:rPr>
              <a:t>https://huggingface.co/spaces/openlifescienceai/open_medical_llm_leaderboard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093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F6620-3831-B9AB-F1DB-0BA10580D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5EDF9A-6011-907E-EE5A-ED2477CC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7B1850-35E4-3ECF-0670-4767056A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10DEBF56-6EE6-076C-102C-4FD41140BA11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D3E14-E341-6833-1EBF-896296E335D0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7600C-84B4-C578-295E-23C9DFFC5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14" y="747533"/>
            <a:ext cx="1924946" cy="190387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04D8008-416A-3257-C658-8D212E939B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8814027"/>
              </p:ext>
            </p:extLst>
          </p:nvPr>
        </p:nvGraphicFramePr>
        <p:xfrm>
          <a:off x="284840" y="895997"/>
          <a:ext cx="9271536" cy="468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4063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551AD71-F289-40E8-BF58-9CCDBAA440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2551AD71-F289-40E8-BF58-9CCDBAA440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17532EE-6DE1-4D96-93A9-7CD42F2D9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217532EE-6DE1-4D96-93A9-7CD42F2D97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43D70C1-9650-40BA-91F1-4E0AB7FE80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C43D70C1-9650-40BA-91F1-4E0AB7FE80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F959A53-1352-4CFD-8930-6D8C3FA77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4F959A53-1352-4CFD-8930-6D8C3FA77F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AF00FE1-FB64-4E53-98AF-496D1E5AA6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DAF00FE1-FB64-4E53-98AF-496D1E5AA6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A17588-674F-4B72-AD80-6690FC396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07A17588-674F-4B72-AD80-6690FC396B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5A92C2D-014D-4E53-8832-3B6265ADDD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dgm id="{75A92C2D-014D-4E53-8832-3B6265ADDD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09FB-E671-B17D-77BB-65311A51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45C378-4A8E-9187-A206-DB4730F91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25B6F-0705-62E5-DF16-79898F062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990" y="1992488"/>
            <a:ext cx="5198017" cy="14365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A9FA6F-A71D-92D5-9E16-A91F986E09CE}"/>
              </a:ext>
            </a:extLst>
          </p:cNvPr>
          <p:cNvSpPr/>
          <p:nvPr/>
        </p:nvSpPr>
        <p:spPr>
          <a:xfrm>
            <a:off x="3306715" y="3495040"/>
            <a:ext cx="5578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96154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259A-CD2C-0446-CFDB-7C77F895E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63B532-B70B-27B1-177A-CB748A1AE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EB8891-9091-D8AE-274C-311260BAD8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ED59B6F3-FE94-D3AD-FBDF-FCCA6423DC88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Key Learning Outcomes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A16CE7-2A01-E640-0FE1-E69B0F92F97D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773C611-BA6D-FC93-DE06-38892BF0D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156544"/>
              </p:ext>
            </p:extLst>
          </p:nvPr>
        </p:nvGraphicFramePr>
        <p:xfrm>
          <a:off x="154722" y="968161"/>
          <a:ext cx="9766113" cy="5626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D0D5BC5-AA51-6124-3A42-ADDC656CF4D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96269" y="642643"/>
            <a:ext cx="1853533" cy="18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3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718074D-3855-463F-BA6B-5120DB86F2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A718074D-3855-463F-BA6B-5120DB86F2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6DEDCC-E271-499B-AE84-446DDB3668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DE6DEDCC-E271-499B-AE84-446DDB3668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2412FE-D242-495E-A000-240F69AF8F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832412FE-D242-495E-A000-240F69AF8F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70BE89-DDFD-4B10-A518-F43C676C9D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5070BE89-DDFD-4B10-A518-F43C676C9D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AB94B40-36D7-4682-89D9-12FB64376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4AB94B40-36D7-4682-89D9-12FB64376E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85AA965-D4CA-4512-9344-178ACAE38F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585AA965-D4CA-4512-9344-178ACAE38F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70D2C5C-0217-4483-B972-8463C5391B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graphicEl>
                                              <a:dgm id="{570D2C5C-0217-4483-B972-8463C5391B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A5C31-F63E-3621-5D28-382797551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7FD450-3B42-E97A-DBA1-9F83B83F9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555EA-E48D-5651-5DC1-C4312884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D272B7BE-7BEB-D290-113B-273811F55C91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DeepSeek Models: RL Vs. SFT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BD90E1-7A78-FBAB-95A0-1669C99B2356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148FE8-C3FA-B6BD-8393-8C2D6FF5C11D}"/>
              </a:ext>
            </a:extLst>
          </p:cNvPr>
          <p:cNvSpPr txBox="1"/>
          <p:nvPr/>
        </p:nvSpPr>
        <p:spPr>
          <a:xfrm>
            <a:off x="-258851" y="824049"/>
            <a:ext cx="12192000" cy="6495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sz="1600" dirty="0">
                <a:latin typeface="Montserrat" panose="00000500000000000000" pitchFamily="2" charset="0"/>
              </a:rPr>
              <a:t>Unlike OpenAI’s GPT models, which typically rely on supervised fine-tuning (SFT) before reinforcement learning (RL), DeepSeek models take a different path. </a:t>
            </a:r>
          </a:p>
          <a:p>
            <a:pPr lvl="1"/>
            <a:r>
              <a:rPr lang="en-US" sz="1600" dirty="0">
                <a:latin typeface="Montserrat" panose="00000500000000000000" pitchFamily="2" charset="0"/>
              </a:rPr>
              <a:t>They apply RL directly to the base model without using SFT as a starting point. </a:t>
            </a:r>
          </a:p>
          <a:p>
            <a:pPr lvl="1"/>
            <a:r>
              <a:rPr lang="en-US" sz="1600" dirty="0">
                <a:latin typeface="Montserrat" panose="00000500000000000000" pitchFamily="2" charset="0"/>
              </a:rPr>
              <a:t>This unique training strategy enables the model to naturally develop advanced reasoning skills, such as chain-of-thought reasoning, self-verification, &amp; reflection. As a result, DeepSeek models generate more thoughtful, step-by-step solutions to complex problems, representing a significant breakthrough in the field of AI.</a:t>
            </a:r>
            <a:endParaRPr lang="en-US" sz="1400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447180CA-B34F-6F43-5502-B6B1D05A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6D00C-E71C-8FE9-51B2-5146BE8AE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4" y="4369462"/>
            <a:ext cx="5534212" cy="17398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3EEA57-4A01-045F-E0CC-311E5C633870}"/>
              </a:ext>
            </a:extLst>
          </p:cNvPr>
          <p:cNvSpPr txBox="1"/>
          <p:nvPr/>
        </p:nvSpPr>
        <p:spPr>
          <a:xfrm>
            <a:off x="250897" y="3358903"/>
            <a:ext cx="520562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400" b="1" dirty="0">
                <a:latin typeface="Montserrat" panose="00000500000000000000" pitchFamily="2" charset="0"/>
              </a:rPr>
              <a:t>Supervised Fine-Tuning (SFT)</a:t>
            </a:r>
          </a:p>
          <a:p>
            <a:pPr algn="ctr"/>
            <a:r>
              <a:rPr lang="en-US" sz="1400" i="1" dirty="0">
                <a:latin typeface="Montserrat" panose="00000500000000000000" pitchFamily="2" charset="0"/>
              </a:rPr>
              <a:t>We give the model a question and the correct answer, and the model learns from labelled examples.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DF6D15-0F69-0A3B-ADC8-2F88C355A12F}"/>
              </a:ext>
            </a:extLst>
          </p:cNvPr>
          <p:cNvSpPr txBox="1"/>
          <p:nvPr/>
        </p:nvSpPr>
        <p:spPr>
          <a:xfrm>
            <a:off x="6735484" y="3269468"/>
            <a:ext cx="511796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buNone/>
              <a:defRPr sz="1400" b="1"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Reinforcement Learning (RL)</a:t>
            </a:r>
          </a:p>
          <a:p>
            <a:r>
              <a:rPr lang="en-US" b="0" i="1" dirty="0"/>
              <a:t>We let the model try answering without telling it the right answer upfront. The model gets a reward based on how good the answer is. It learns from trial &amp; error, improving over time.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0CB110-1C4E-38D5-6D8F-7B8CE95E5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233" y="4422725"/>
            <a:ext cx="5534212" cy="159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5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88F4-A783-4E0B-A43E-D7181059B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81A055-26B6-2D48-35B7-EE4F83556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2" y="-1"/>
            <a:ext cx="12198382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AB96F3-3E24-0E42-DD66-0CD8351C231D}"/>
              </a:ext>
            </a:extLst>
          </p:cNvPr>
          <p:cNvSpPr/>
          <p:nvPr/>
        </p:nvSpPr>
        <p:spPr>
          <a:xfrm>
            <a:off x="134843" y="356912"/>
            <a:ext cx="506688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 FRAMEWORK TO CHOOSE THE RIGHT MODEL FOR BUSINESSES</a:t>
            </a:r>
            <a:endParaRPr lang="en-US" sz="3200" b="1" dirty="0">
              <a:solidFill>
                <a:schemeClr val="bg1"/>
              </a:solidFill>
              <a:latin typeface="Montserra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B6B86-FCF5-9015-11F8-29EEFE44E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58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7E4E0-398C-9C4F-9B0C-17EB7BD13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1195F0-4B11-EE0E-CBD7-5511C91CE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054034-AF86-9C2A-7B62-1A787CE9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EC65EF9C-421F-DF96-8117-D113C6CF1F67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Steps to Choose the right LLM for your application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5A5C6-C701-F679-142D-B14B35571875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02FCB423-4265-480D-0FF7-B1800C158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8326BB9-9D6E-7EDD-3C65-F096D718F343}"/>
              </a:ext>
            </a:extLst>
          </p:cNvPr>
          <p:cNvGraphicFramePr/>
          <p:nvPr/>
        </p:nvGraphicFramePr>
        <p:xfrm>
          <a:off x="517971" y="1037065"/>
          <a:ext cx="11123284" cy="5525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3720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90A85-DE05-1274-9B0D-44B0F429F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F13EA5-A8BF-E9D2-1D85-D4576DDAB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82B689-AC93-88CD-8299-5E8CE9FC58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9391747C-FD5E-883B-6469-36C7F35290FB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Step 1. Define Y</a:t>
            </a:r>
            <a:r>
              <a:rPr lang="en-US" sz="2400" dirty="0">
                <a:solidFill>
                  <a:schemeClr val="bg1"/>
                </a:solidFill>
                <a:latin typeface="Montserrat" charset="0"/>
              </a:rPr>
              <a:t>our</a:t>
            </a:r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Needs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22B3B-A932-297F-CE67-BFBBFDDB64E3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914D55-A7CC-951B-0D3A-A7B47031690B}"/>
              </a:ext>
            </a:extLst>
          </p:cNvPr>
          <p:cNvSpPr txBox="1"/>
          <p:nvPr/>
        </p:nvSpPr>
        <p:spPr>
          <a:xfrm>
            <a:off x="189384" y="871861"/>
            <a:ext cx="11780457" cy="6495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endParaRPr lang="en-US" sz="1600" dirty="0"/>
          </a:p>
          <a:p>
            <a:endParaRPr lang="en-US" sz="1400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53D9A1E1-E2E9-4A04-6CDE-7EC434D45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53F49-BEC1-2951-71A0-CCB31BFD1EE0}"/>
              </a:ext>
            </a:extLst>
          </p:cNvPr>
          <p:cNvSpPr txBox="1"/>
          <p:nvPr/>
        </p:nvSpPr>
        <p:spPr>
          <a:xfrm>
            <a:off x="302580" y="844189"/>
            <a:ext cx="11667261" cy="3800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 sz="1700"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first step is for leadership to identify the specific problem they want to solve.</a:t>
            </a:r>
          </a:p>
          <a:p>
            <a:r>
              <a:rPr lang="en-US" sz="1800" b="1" dirty="0"/>
              <a:t>Key Questions to Ask:</a:t>
            </a:r>
          </a:p>
          <a:p>
            <a:pPr lvl="1"/>
            <a:r>
              <a:rPr lang="en-US" sz="1800" dirty="0">
                <a:latin typeface="Montserrat" panose="00000500000000000000" pitchFamily="2" charset="0"/>
              </a:rPr>
              <a:t>What is the core task? (e.g., summarization, classification, search, generation)</a:t>
            </a:r>
          </a:p>
          <a:p>
            <a:pPr lvl="2"/>
            <a:r>
              <a:rPr lang="en-US" sz="1800" i="1" dirty="0">
                <a:latin typeface="Montserrat" panose="00000500000000000000" pitchFamily="2" charset="0"/>
              </a:rPr>
              <a:t>Do you want to improve business intelligence with an AI Chatbot?</a:t>
            </a:r>
          </a:p>
          <a:p>
            <a:pPr lvl="2"/>
            <a:r>
              <a:rPr lang="en-US" sz="1800" i="1" dirty="0">
                <a:latin typeface="Montserrat" panose="00000500000000000000" pitchFamily="2" charset="0"/>
              </a:rPr>
              <a:t>Do you want to enhance search capabilities within enterprises with AI?</a:t>
            </a:r>
          </a:p>
          <a:p>
            <a:pPr lvl="1"/>
            <a:r>
              <a:rPr lang="en-US" sz="1800" dirty="0">
                <a:latin typeface="Montserrat" panose="00000500000000000000" pitchFamily="2" charset="0"/>
              </a:rPr>
              <a:t>What is the expected input and output?</a:t>
            </a:r>
          </a:p>
          <a:p>
            <a:pPr lvl="1"/>
            <a:r>
              <a:rPr lang="en-US" sz="1800" dirty="0">
                <a:latin typeface="Montserrat" panose="00000500000000000000" pitchFamily="2" charset="0"/>
              </a:rPr>
              <a:t>Are there data privacy, latency, time to market, build cost constraints, or inference cost constraints?</a:t>
            </a:r>
          </a:p>
          <a:p>
            <a:pPr marL="514387" lvl="1" indent="0">
              <a:buNone/>
            </a:pPr>
            <a:r>
              <a:rPr lang="en-US" sz="1800" dirty="0">
                <a:latin typeface="Montserrat" panose="00000500000000000000" pitchFamily="2" charset="0"/>
              </a:rPr>
              <a:t> </a:t>
            </a:r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2E9758A4-EEC5-DC15-DF5C-C4FD3662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152" y="3772164"/>
            <a:ext cx="4466686" cy="2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033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D701B-A173-E792-837E-33A96A2D7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B78D1B-BD0F-E584-C3BD-CA8DA8763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2E6A25-D64A-E319-BEF2-C0355974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5157E0CA-2B11-E779-3EBF-9DE81E1CEF23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Step 2. Choose the Right Model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A11E4D-72AF-F0CD-AF1E-4420562EF80D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2D9228-95F9-D900-24F9-A7B29BE72BC5}"/>
              </a:ext>
            </a:extLst>
          </p:cNvPr>
          <p:cNvSpPr txBox="1"/>
          <p:nvPr/>
        </p:nvSpPr>
        <p:spPr>
          <a:xfrm>
            <a:off x="189384" y="871861"/>
            <a:ext cx="11780457" cy="6495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endParaRPr lang="en-US" sz="1600" dirty="0"/>
          </a:p>
          <a:p>
            <a:endParaRPr lang="en-US" sz="1400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2A7EE4E-E32D-7C33-90D5-7885F564D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D72DDE-A989-80B5-2D2C-41D6AFF351A8}"/>
              </a:ext>
            </a:extLst>
          </p:cNvPr>
          <p:cNvSpPr txBox="1"/>
          <p:nvPr/>
        </p:nvSpPr>
        <p:spPr>
          <a:xfrm>
            <a:off x="1" y="778358"/>
            <a:ext cx="11445102" cy="3800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lvl="1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lvl="2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i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Select the appropriate AI Model Type. Not every problem needs a generative LLM.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89E3C3-61A4-3F52-D58F-013BA4965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548678"/>
              </p:ext>
            </p:extLst>
          </p:nvPr>
        </p:nvGraphicFramePr>
        <p:xfrm>
          <a:off x="1" y="1276798"/>
          <a:ext cx="11853444" cy="4000388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713315963"/>
                    </a:ext>
                  </a:extLst>
                </a:gridCol>
                <a:gridCol w="4080294">
                  <a:extLst>
                    <a:ext uri="{9D8B030D-6E8A-4147-A177-3AD203B41FA5}">
                      <a16:colId xmlns:a16="http://schemas.microsoft.com/office/drawing/2014/main" val="1541750529"/>
                    </a:ext>
                  </a:extLst>
                </a:gridCol>
                <a:gridCol w="3631721">
                  <a:extLst>
                    <a:ext uri="{9D8B030D-6E8A-4147-A177-3AD203B41FA5}">
                      <a16:colId xmlns:a16="http://schemas.microsoft.com/office/drawing/2014/main" val="1161246332"/>
                    </a:ext>
                  </a:extLst>
                </a:gridCol>
                <a:gridCol w="2312629">
                  <a:extLst>
                    <a:ext uri="{9D8B030D-6E8A-4147-A177-3AD203B41FA5}">
                      <a16:colId xmlns:a16="http://schemas.microsoft.com/office/drawing/2014/main" val="3771917194"/>
                    </a:ext>
                  </a:extLst>
                </a:gridCol>
              </a:tblGrid>
              <a:tr h="471238"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>
                          <a:latin typeface="Montserrat" panose="00000500000000000000" pitchFamily="2" charset="0"/>
                        </a:rPr>
                        <a:t>Model Type</a:t>
                      </a:r>
                      <a:endParaRPr lang="en-CA" sz="1400" dirty="0">
                        <a:latin typeface="Montserrat" panose="00000500000000000000" pitchFamily="2" charset="0"/>
                      </a:endParaRP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>
                          <a:latin typeface="Montserrat" panose="00000500000000000000" pitchFamily="2" charset="0"/>
                        </a:rPr>
                        <a:t>Purpose</a:t>
                      </a:r>
                      <a:endParaRPr lang="en-CA" sz="1400" dirty="0">
                        <a:latin typeface="Montserrat" panose="00000500000000000000" pitchFamily="2" charset="0"/>
                      </a:endParaRP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>
                          <a:latin typeface="Montserrat" panose="00000500000000000000" pitchFamily="2" charset="0"/>
                        </a:rPr>
                        <a:t>Example Use Cases</a:t>
                      </a:r>
                      <a:endParaRPr lang="en-CA" sz="1400" dirty="0">
                        <a:latin typeface="Montserrat" panose="00000500000000000000" pitchFamily="2" charset="0"/>
                      </a:endParaRP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ontserrat" panose="00000500000000000000" pitchFamily="2" charset="0"/>
                        </a:rPr>
                        <a:t>Do You Need a Generative LLM?</a:t>
                      </a:r>
                      <a:endParaRPr lang="en-US" sz="1400" dirty="0">
                        <a:latin typeface="Montserrat" panose="00000500000000000000" pitchFamily="2" charset="0"/>
                      </a:endParaRP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3232992430"/>
                  </a:ext>
                </a:extLst>
              </a:tr>
              <a:tr h="312100"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>
                          <a:latin typeface="Montserrat" panose="00000500000000000000" pitchFamily="2" charset="0"/>
                        </a:rPr>
                        <a:t>Classification</a:t>
                      </a:r>
                      <a:endParaRPr lang="en-CA" sz="1400" dirty="0">
                        <a:latin typeface="Montserrat" panose="00000500000000000000" pitchFamily="2" charset="0"/>
                      </a:endParaRP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ontserrat" panose="00000500000000000000" pitchFamily="2" charset="0"/>
                        </a:rPr>
                        <a:t>Assign a label or category to input text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latin typeface="Montserrat" panose="00000500000000000000" pitchFamily="2" charset="0"/>
                        </a:rPr>
                        <a:t>Spam detection, sentiment analysis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latin typeface="Montserrat" panose="00000500000000000000" pitchFamily="2" charset="0"/>
                        </a:rPr>
                        <a:t>❌ No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2250669421"/>
                  </a:ext>
                </a:extLst>
              </a:tr>
              <a:tr h="471238"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>
                          <a:latin typeface="Montserrat" panose="00000500000000000000" pitchFamily="2" charset="0"/>
                        </a:rPr>
                        <a:t>Named Entity Recognition</a:t>
                      </a:r>
                      <a:endParaRPr lang="en-CA" sz="1400" dirty="0">
                        <a:latin typeface="Montserrat" panose="00000500000000000000" pitchFamily="2" charset="0"/>
                      </a:endParaRP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ontserrat" panose="00000500000000000000" pitchFamily="2" charset="0"/>
                        </a:rPr>
                        <a:t>Extract specific entities from text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ontserrat" panose="00000500000000000000" pitchFamily="2" charset="0"/>
                        </a:rPr>
                        <a:t>Extracting names from contracts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latin typeface="Montserrat" panose="00000500000000000000" pitchFamily="2" charset="0"/>
                        </a:rPr>
                        <a:t>❌ No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4292680373"/>
                  </a:ext>
                </a:extLst>
              </a:tr>
              <a:tr h="471238"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>
                          <a:latin typeface="Montserrat" panose="00000500000000000000" pitchFamily="2" charset="0"/>
                        </a:rPr>
                        <a:t>Retrieval-Based</a:t>
                      </a:r>
                      <a:endParaRPr lang="en-CA" sz="1400" dirty="0">
                        <a:latin typeface="Montserrat" panose="00000500000000000000" pitchFamily="2" charset="0"/>
                      </a:endParaRP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latin typeface="Montserrat" panose="00000500000000000000" pitchFamily="2" charset="0"/>
                        </a:rPr>
                        <a:t>Return relevant documents or responses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ontserrat" panose="00000500000000000000" pitchFamily="2" charset="0"/>
                        </a:rPr>
                        <a:t>Internal knowledge base search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Montserrat" panose="00000500000000000000" pitchFamily="2" charset="0"/>
                        </a:rPr>
                        <a:t>❌ No (can be enhanced with LLMs)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2814349503"/>
                  </a:ext>
                </a:extLst>
              </a:tr>
              <a:tr h="312100">
                <a:tc>
                  <a:txBody>
                    <a:bodyPr/>
                    <a:lstStyle/>
                    <a:p>
                      <a:pPr algn="ctr"/>
                      <a:r>
                        <a:rPr lang="en-CA" sz="1400" b="1">
                          <a:latin typeface="Montserrat" panose="00000500000000000000" pitchFamily="2" charset="0"/>
                        </a:rPr>
                        <a:t>Summarization</a:t>
                      </a:r>
                      <a:endParaRPr lang="en-CA" sz="1400">
                        <a:latin typeface="Montserrat" panose="00000500000000000000" pitchFamily="2" charset="0"/>
                      </a:endParaRP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ontserrat" panose="00000500000000000000" pitchFamily="2" charset="0"/>
                        </a:rPr>
                        <a:t>Condense long text into shorter versions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ontserrat" panose="00000500000000000000" pitchFamily="2" charset="0"/>
                        </a:rPr>
                        <a:t>Legal documents summarization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latin typeface="Montserrat" panose="00000500000000000000" pitchFamily="2" charset="0"/>
                        </a:rPr>
                        <a:t>✅ Often yes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762805419"/>
                  </a:ext>
                </a:extLst>
              </a:tr>
              <a:tr h="268443">
                <a:tc>
                  <a:txBody>
                    <a:bodyPr/>
                    <a:lstStyle/>
                    <a:p>
                      <a:pPr algn="ctr"/>
                      <a:r>
                        <a:rPr lang="en-CA" sz="1400" b="1">
                          <a:latin typeface="Montserrat" panose="00000500000000000000" pitchFamily="2" charset="0"/>
                        </a:rPr>
                        <a:t>Text Generation</a:t>
                      </a:r>
                      <a:endParaRPr lang="en-CA" sz="1400">
                        <a:latin typeface="Montserrat" panose="00000500000000000000" pitchFamily="2" charset="0"/>
                      </a:endParaRP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Montserrat" panose="00000500000000000000" pitchFamily="2" charset="0"/>
                        </a:rPr>
                        <a:t>Create new content from scratch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latin typeface="Montserrat" panose="00000500000000000000" pitchFamily="2" charset="0"/>
                        </a:rPr>
                        <a:t>Email drafting, creative writing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latin typeface="Montserrat" panose="00000500000000000000" pitchFamily="2" charset="0"/>
                        </a:rPr>
                        <a:t>✅ Yes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4213503174"/>
                  </a:ext>
                </a:extLst>
              </a:tr>
              <a:tr h="356942">
                <a:tc>
                  <a:txBody>
                    <a:bodyPr/>
                    <a:lstStyle/>
                    <a:p>
                      <a:pPr algn="ctr"/>
                      <a:r>
                        <a:rPr lang="en-CA" sz="1400" b="1">
                          <a:latin typeface="Montserrat" panose="00000500000000000000" pitchFamily="2" charset="0"/>
                        </a:rPr>
                        <a:t>Code Generation</a:t>
                      </a:r>
                      <a:endParaRPr lang="en-CA" sz="1400">
                        <a:latin typeface="Montserrat" panose="00000500000000000000" pitchFamily="2" charset="0"/>
                      </a:endParaRP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Montserrat" panose="00000500000000000000" pitchFamily="2" charset="0"/>
                        </a:rPr>
                        <a:t>Generate code snippets from prompts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ontserrat" panose="00000500000000000000" pitchFamily="2" charset="0"/>
                        </a:rPr>
                        <a:t>Developer tools, SQL query assistants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latin typeface="Montserrat" panose="00000500000000000000" pitchFamily="2" charset="0"/>
                        </a:rPr>
                        <a:t>✅ Yes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4041222735"/>
                  </a:ext>
                </a:extLst>
              </a:tr>
              <a:tr h="471238"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>
                          <a:latin typeface="Montserrat" panose="00000500000000000000" pitchFamily="2" charset="0"/>
                        </a:rPr>
                        <a:t>Translation</a:t>
                      </a:r>
                      <a:endParaRPr lang="en-CA" sz="1400" dirty="0">
                        <a:latin typeface="Montserrat" panose="00000500000000000000" pitchFamily="2" charset="0"/>
                      </a:endParaRP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Montserrat" panose="00000500000000000000" pitchFamily="2" charset="0"/>
                        </a:rPr>
                        <a:t>Convert text from one language to another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latin typeface="Montserrat" panose="00000500000000000000" pitchFamily="2" charset="0"/>
                        </a:rPr>
                        <a:t>Multilingual support systems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latin typeface="Montserrat" panose="00000500000000000000" pitchFamily="2" charset="0"/>
                        </a:rPr>
                        <a:t>✅ Yes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437254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>
                          <a:latin typeface="Montserrat" panose="00000500000000000000" pitchFamily="2" charset="0"/>
                        </a:rPr>
                        <a:t>Conversational Chatbots</a:t>
                      </a:r>
                      <a:endParaRPr lang="en-CA" sz="1400" dirty="0">
                        <a:latin typeface="Montserrat" panose="00000500000000000000" pitchFamily="2" charset="0"/>
                      </a:endParaRP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latin typeface="Montserrat" panose="00000500000000000000" pitchFamily="2" charset="0"/>
                        </a:rPr>
                        <a:t>Maintain a dialogue with users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ontserrat" panose="00000500000000000000" pitchFamily="2" charset="0"/>
                        </a:rPr>
                        <a:t>Customer support &amp; virtual assistants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latin typeface="Montserrat" panose="00000500000000000000" pitchFamily="2" charset="0"/>
                        </a:rPr>
                        <a:t>✅ Yes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534920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>
                          <a:latin typeface="Montserrat" panose="00000500000000000000" pitchFamily="2" charset="0"/>
                        </a:rPr>
                        <a:t>Reasoning</a:t>
                      </a:r>
                      <a:endParaRPr lang="en-CA" sz="1400" dirty="0">
                        <a:latin typeface="Montserrat" panose="00000500000000000000" pitchFamily="2" charset="0"/>
                      </a:endParaRP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latin typeface="Montserrat" panose="00000500000000000000" pitchFamily="2" charset="0"/>
                        </a:rPr>
                        <a:t>Reasoning ability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ontserrat" panose="00000500000000000000" pitchFamily="2" charset="0"/>
                        </a:rPr>
                        <a:t>Provides an explanation for decisions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latin typeface="Montserrat" panose="00000500000000000000" pitchFamily="2" charset="0"/>
                        </a:rPr>
                        <a:t>✅ Yes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3179969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898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34C2D-8FBE-A0B5-5391-E1FA1880D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D839E6-2935-2180-9988-6326962B0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68C72-8BC4-99EF-332E-DFBEC456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DBCC5015-B977-1F89-423F-C5DB10700CB5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Step 3. Choose the Right Model 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DB35C-BEC5-41B4-9E94-6D2D101003FF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64C805-C0DD-BE54-174F-AB6E8591B3FB}"/>
              </a:ext>
            </a:extLst>
          </p:cNvPr>
          <p:cNvSpPr txBox="1"/>
          <p:nvPr/>
        </p:nvSpPr>
        <p:spPr>
          <a:xfrm>
            <a:off x="189384" y="871861"/>
            <a:ext cx="11780457" cy="6495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endParaRPr lang="en-US" sz="1600" dirty="0"/>
          </a:p>
          <a:p>
            <a:endParaRPr lang="en-US" sz="1400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527D1F10-854A-6C1D-AAED-9EA06CCF4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A4FEAF-C7EA-A971-6C9A-7F6624386F75}"/>
              </a:ext>
            </a:extLst>
          </p:cNvPr>
          <p:cNvSpPr txBox="1"/>
          <p:nvPr/>
        </p:nvSpPr>
        <p:spPr>
          <a:xfrm>
            <a:off x="222159" y="719610"/>
            <a:ext cx="11445102" cy="3800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lvl="1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lvl="2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i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LLMs vary in size depending on the number of parameters (weights) they contain.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DB172D3-538B-8432-B482-F4CEE72A2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306711"/>
              </p:ext>
            </p:extLst>
          </p:nvPr>
        </p:nvGraphicFramePr>
        <p:xfrm>
          <a:off x="240147" y="1122502"/>
          <a:ext cx="11151006" cy="3865856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685517">
                  <a:extLst>
                    <a:ext uri="{9D8B030D-6E8A-4147-A177-3AD203B41FA5}">
                      <a16:colId xmlns:a16="http://schemas.microsoft.com/office/drawing/2014/main" val="1023205469"/>
                    </a:ext>
                  </a:extLst>
                </a:gridCol>
                <a:gridCol w="4414312">
                  <a:extLst>
                    <a:ext uri="{9D8B030D-6E8A-4147-A177-3AD203B41FA5}">
                      <a16:colId xmlns:a16="http://schemas.microsoft.com/office/drawing/2014/main" val="1177450772"/>
                    </a:ext>
                  </a:extLst>
                </a:gridCol>
                <a:gridCol w="5051177">
                  <a:extLst>
                    <a:ext uri="{9D8B030D-6E8A-4147-A177-3AD203B41FA5}">
                      <a16:colId xmlns:a16="http://schemas.microsoft.com/office/drawing/2014/main" val="2646925193"/>
                    </a:ext>
                  </a:extLst>
                </a:gridCol>
              </a:tblGrid>
              <a:tr h="220887">
                <a:tc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latin typeface="Montserrat" panose="00000500000000000000" pitchFamily="2" charset="0"/>
                        </a:rPr>
                        <a:t>Category</a:t>
                      </a:r>
                      <a:endParaRPr lang="en-CA" sz="1200" dirty="0">
                        <a:latin typeface="Montserrat" panose="00000500000000000000" pitchFamily="2" charset="0"/>
                      </a:endParaRPr>
                    </a:p>
                  </a:txBody>
                  <a:tcPr marL="48891" marR="48891" marT="24446" marB="244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latin typeface="Montserrat" panose="00000500000000000000" pitchFamily="2" charset="0"/>
                        </a:rPr>
                        <a:t>Small / Medium LLM (e.g., &lt;50bn parameters)</a:t>
                      </a:r>
                      <a:endParaRPr lang="en-CA" sz="1200" dirty="0">
                        <a:latin typeface="Montserrat" panose="00000500000000000000" pitchFamily="2" charset="0"/>
                      </a:endParaRPr>
                    </a:p>
                  </a:txBody>
                  <a:tcPr marL="48891" marR="48891" marT="24446" marB="244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Montserrat" panose="00000500000000000000" pitchFamily="2" charset="0"/>
                        </a:rPr>
                        <a:t>Large / Extra-Large LLM (e.g., &gt;50bn parameters)</a:t>
                      </a:r>
                      <a:endParaRPr lang="en-US" sz="1200" dirty="0">
                        <a:latin typeface="Montserrat" panose="00000500000000000000" pitchFamily="2" charset="0"/>
                      </a:endParaRPr>
                    </a:p>
                  </a:txBody>
                  <a:tcPr marL="48891" marR="48891" marT="24446" marB="24446" anchor="ctr"/>
                </a:tc>
                <a:extLst>
                  <a:ext uri="{0D108BD9-81ED-4DB2-BD59-A6C34878D82A}">
                    <a16:rowId xmlns:a16="http://schemas.microsoft.com/office/drawing/2014/main" val="3666524420"/>
                  </a:ext>
                </a:extLst>
              </a:tr>
              <a:tr h="381588"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latin typeface="Montserrat" panose="00000500000000000000" pitchFamily="2" charset="0"/>
                        </a:rPr>
                        <a:t>Performance</a:t>
                      </a:r>
                      <a:endParaRPr lang="en-CA" sz="1200">
                        <a:latin typeface="Montserrat" panose="00000500000000000000" pitchFamily="2" charset="0"/>
                      </a:endParaRPr>
                    </a:p>
                  </a:txBody>
                  <a:tcPr marL="48891" marR="48891" marT="24446" marB="244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Montserrat" panose="00000500000000000000" pitchFamily="2" charset="0"/>
                        </a:rPr>
                        <a:t>Low</a:t>
                      </a:r>
                      <a:br>
                        <a:rPr lang="en-US" sz="1200" dirty="0">
                          <a:latin typeface="Montserrat" panose="00000500000000000000" pitchFamily="2" charset="0"/>
                        </a:rPr>
                      </a:br>
                      <a:r>
                        <a:rPr lang="en-US" sz="1200" dirty="0">
                          <a:latin typeface="Montserrat" panose="00000500000000000000" pitchFamily="2" charset="0"/>
                        </a:rPr>
                        <a:t>Can be improved with fine-tuning</a:t>
                      </a:r>
                    </a:p>
                  </a:txBody>
                  <a:tcPr marL="48891" marR="48891" marT="24446" marB="244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Montserrat" panose="00000500000000000000" pitchFamily="2" charset="0"/>
                        </a:rPr>
                        <a:t>High</a:t>
                      </a:r>
                      <a:br>
                        <a:rPr lang="en-US" sz="1200" dirty="0">
                          <a:latin typeface="Montserrat" panose="00000500000000000000" pitchFamily="2" charset="0"/>
                        </a:rPr>
                      </a:br>
                      <a:r>
                        <a:rPr lang="en-US" sz="1200" dirty="0">
                          <a:latin typeface="Montserrat" panose="00000500000000000000" pitchFamily="2" charset="0"/>
                        </a:rPr>
                        <a:t>Can achieve better accuracy</a:t>
                      </a:r>
                    </a:p>
                  </a:txBody>
                  <a:tcPr marL="48891" marR="48891" marT="24446" marB="24446" anchor="ctr"/>
                </a:tc>
                <a:extLst>
                  <a:ext uri="{0D108BD9-81ED-4DB2-BD59-A6C34878D82A}">
                    <a16:rowId xmlns:a16="http://schemas.microsoft.com/office/drawing/2014/main" val="4114626230"/>
                  </a:ext>
                </a:extLst>
              </a:tr>
              <a:tr h="381588"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latin typeface="Montserrat" panose="00000500000000000000" pitchFamily="2" charset="0"/>
                        </a:rPr>
                        <a:t>Cost of inference</a:t>
                      </a:r>
                      <a:endParaRPr lang="en-CA" sz="1200">
                        <a:latin typeface="Montserrat" panose="00000500000000000000" pitchFamily="2" charset="0"/>
                      </a:endParaRPr>
                    </a:p>
                  </a:txBody>
                  <a:tcPr marL="48891" marR="48891" marT="24446" marB="244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Montserrat" panose="00000500000000000000" pitchFamily="2" charset="0"/>
                        </a:rPr>
                        <a:t>Low</a:t>
                      </a:r>
                      <a:br>
                        <a:rPr lang="en-US" sz="1200" dirty="0">
                          <a:latin typeface="Montserrat" panose="00000500000000000000" pitchFamily="2" charset="0"/>
                        </a:rPr>
                      </a:br>
                      <a:r>
                        <a:rPr lang="en-US" sz="1200" dirty="0">
                          <a:latin typeface="Montserrat" panose="00000500000000000000" pitchFamily="2" charset="0"/>
                        </a:rPr>
                        <a:t>More economical to scale</a:t>
                      </a:r>
                    </a:p>
                  </a:txBody>
                  <a:tcPr marL="48891" marR="48891" marT="24446" marB="244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Montserrat" panose="00000500000000000000" pitchFamily="2" charset="0"/>
                        </a:rPr>
                        <a:t>High</a:t>
                      </a:r>
                      <a:br>
                        <a:rPr lang="en-US" sz="1200">
                          <a:latin typeface="Montserrat" panose="00000500000000000000" pitchFamily="2" charset="0"/>
                        </a:rPr>
                      </a:br>
                      <a:r>
                        <a:rPr lang="en-US" sz="1200">
                          <a:latin typeface="Montserrat" panose="00000500000000000000" pitchFamily="2" charset="0"/>
                        </a:rPr>
                        <a:t>More expensive to run</a:t>
                      </a:r>
                    </a:p>
                  </a:txBody>
                  <a:tcPr marL="48891" marR="48891" marT="24446" marB="24446" anchor="ctr"/>
                </a:tc>
                <a:extLst>
                  <a:ext uri="{0D108BD9-81ED-4DB2-BD59-A6C34878D82A}">
                    <a16:rowId xmlns:a16="http://schemas.microsoft.com/office/drawing/2014/main" val="1746115534"/>
                  </a:ext>
                </a:extLst>
              </a:tr>
              <a:tr h="549886">
                <a:tc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latin typeface="Montserrat" panose="00000500000000000000" pitchFamily="2" charset="0"/>
                        </a:rPr>
                        <a:t>Latency</a:t>
                      </a:r>
                      <a:endParaRPr lang="en-CA" sz="1200" dirty="0">
                        <a:latin typeface="Montserrat" panose="00000500000000000000" pitchFamily="2" charset="0"/>
                      </a:endParaRPr>
                    </a:p>
                  </a:txBody>
                  <a:tcPr marL="48891" marR="48891" marT="24446" marB="244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latin typeface="Montserrat" panose="00000500000000000000" pitchFamily="2" charset="0"/>
                        </a:rPr>
                        <a:t>Low</a:t>
                      </a:r>
                      <a:br>
                        <a:rPr lang="en-CA" sz="1200" dirty="0">
                          <a:latin typeface="Montserrat" panose="00000500000000000000" pitchFamily="2" charset="0"/>
                        </a:rPr>
                      </a:br>
                      <a:r>
                        <a:rPr lang="en-CA" sz="1200" dirty="0">
                          <a:latin typeface="Montserrat" panose="00000500000000000000" pitchFamily="2" charset="0"/>
                        </a:rPr>
                        <a:t>Faster generations suitable for interactive applications</a:t>
                      </a:r>
                    </a:p>
                  </a:txBody>
                  <a:tcPr marL="48891" marR="48891" marT="24446" marB="244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Montserrat" panose="00000500000000000000" pitchFamily="2" charset="0"/>
                        </a:rPr>
                        <a:t>High</a:t>
                      </a:r>
                      <a:br>
                        <a:rPr lang="en-US" sz="1200">
                          <a:latin typeface="Montserrat" panose="00000500000000000000" pitchFamily="2" charset="0"/>
                        </a:rPr>
                      </a:br>
                      <a:r>
                        <a:rPr lang="en-US" sz="1200">
                          <a:latin typeface="Montserrat" panose="00000500000000000000" pitchFamily="2" charset="0"/>
                        </a:rPr>
                        <a:t>Slower generations due to more compute required for the larger number of parameters</a:t>
                      </a:r>
                    </a:p>
                  </a:txBody>
                  <a:tcPr marL="48891" marR="48891" marT="24446" marB="24446" anchor="ctr"/>
                </a:tc>
                <a:extLst>
                  <a:ext uri="{0D108BD9-81ED-4DB2-BD59-A6C34878D82A}">
                    <a16:rowId xmlns:a16="http://schemas.microsoft.com/office/drawing/2014/main" val="1451563475"/>
                  </a:ext>
                </a:extLst>
              </a:tr>
              <a:tr h="549886">
                <a:tc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latin typeface="Montserrat" panose="00000500000000000000" pitchFamily="2" charset="0"/>
                        </a:rPr>
                        <a:t>Knowledge</a:t>
                      </a:r>
                      <a:endParaRPr lang="en-CA" sz="1200" dirty="0">
                        <a:latin typeface="Montserrat" panose="00000500000000000000" pitchFamily="2" charset="0"/>
                      </a:endParaRPr>
                    </a:p>
                  </a:txBody>
                  <a:tcPr marL="48891" marR="48891" marT="24446" marB="244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Montserrat" panose="00000500000000000000" pitchFamily="2" charset="0"/>
                        </a:rPr>
                        <a:t>Low</a:t>
                      </a:r>
                      <a:br>
                        <a:rPr lang="en-US" sz="1200" dirty="0">
                          <a:latin typeface="Montserrat" panose="00000500000000000000" pitchFamily="2" charset="0"/>
                        </a:rPr>
                      </a:br>
                      <a:r>
                        <a:rPr lang="en-US" sz="1200" dirty="0">
                          <a:latin typeface="Montserrat" panose="00000500000000000000" pitchFamily="2" charset="0"/>
                        </a:rPr>
                        <a:t>May not perform as well with deeper level of tasks, but can be optimized with RAG</a:t>
                      </a:r>
                    </a:p>
                  </a:txBody>
                  <a:tcPr marL="48891" marR="48891" marT="24446" marB="244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Montserrat" panose="00000500000000000000" pitchFamily="2" charset="0"/>
                        </a:rPr>
                        <a:t>High</a:t>
                      </a:r>
                      <a:br>
                        <a:rPr lang="en-US" sz="1200" dirty="0">
                          <a:latin typeface="Montserrat" panose="00000500000000000000" pitchFamily="2" charset="0"/>
                        </a:rPr>
                      </a:br>
                      <a:r>
                        <a:rPr lang="en-US" sz="1200" dirty="0">
                          <a:latin typeface="Montserrat" panose="00000500000000000000" pitchFamily="2" charset="0"/>
                        </a:rPr>
                        <a:t>Can capture more information and variety of tasks</a:t>
                      </a:r>
                    </a:p>
                  </a:txBody>
                  <a:tcPr marL="48891" marR="48891" marT="24446" marB="24446" anchor="ctr"/>
                </a:tc>
                <a:extLst>
                  <a:ext uri="{0D108BD9-81ED-4DB2-BD59-A6C34878D82A}">
                    <a16:rowId xmlns:a16="http://schemas.microsoft.com/office/drawing/2014/main" val="553665326"/>
                  </a:ext>
                </a:extLst>
              </a:tr>
              <a:tr h="381588"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latin typeface="Montserrat" panose="00000500000000000000" pitchFamily="2" charset="0"/>
                        </a:rPr>
                        <a:t>Understanding</a:t>
                      </a:r>
                      <a:endParaRPr lang="en-CA" sz="1200">
                        <a:latin typeface="Montserrat" panose="00000500000000000000" pitchFamily="2" charset="0"/>
                      </a:endParaRPr>
                    </a:p>
                  </a:txBody>
                  <a:tcPr marL="48891" marR="48891" marT="24446" marB="244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Montserrat" panose="00000500000000000000" pitchFamily="2" charset="0"/>
                        </a:rPr>
                        <a:t>Low</a:t>
                      </a:r>
                      <a:br>
                        <a:rPr lang="en-US" sz="1200">
                          <a:latin typeface="Montserrat" panose="00000500000000000000" pitchFamily="2" charset="0"/>
                        </a:rPr>
                      </a:br>
                      <a:r>
                        <a:rPr lang="en-US" sz="1200">
                          <a:latin typeface="Montserrat" panose="00000500000000000000" pitchFamily="2" charset="0"/>
                        </a:rPr>
                        <a:t>Lacks in tasks that require complex reasoning</a:t>
                      </a:r>
                    </a:p>
                  </a:txBody>
                  <a:tcPr marL="48891" marR="48891" marT="24446" marB="244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Montserrat" panose="00000500000000000000" pitchFamily="2" charset="0"/>
                        </a:rPr>
                        <a:t>High</a:t>
                      </a:r>
                      <a:br>
                        <a:rPr lang="en-US" sz="1200" dirty="0">
                          <a:latin typeface="Montserrat" panose="00000500000000000000" pitchFamily="2" charset="0"/>
                        </a:rPr>
                      </a:br>
                      <a:r>
                        <a:rPr lang="en-US" sz="1200" dirty="0">
                          <a:latin typeface="Montserrat" panose="00000500000000000000" pitchFamily="2" charset="0"/>
                        </a:rPr>
                        <a:t>Better at understanding context for complex reasoning</a:t>
                      </a:r>
                    </a:p>
                  </a:txBody>
                  <a:tcPr marL="48891" marR="48891" marT="24446" marB="24446" anchor="ctr"/>
                </a:tc>
                <a:extLst>
                  <a:ext uri="{0D108BD9-81ED-4DB2-BD59-A6C34878D82A}">
                    <a16:rowId xmlns:a16="http://schemas.microsoft.com/office/drawing/2014/main" val="3439413507"/>
                  </a:ext>
                </a:extLst>
              </a:tr>
              <a:tr h="381588"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latin typeface="Montserrat" panose="00000500000000000000" pitchFamily="2" charset="0"/>
                        </a:rPr>
                        <a:t>Environmental impact</a:t>
                      </a:r>
                      <a:endParaRPr lang="en-CA" sz="1200">
                        <a:latin typeface="Montserrat" panose="00000500000000000000" pitchFamily="2" charset="0"/>
                      </a:endParaRPr>
                    </a:p>
                  </a:txBody>
                  <a:tcPr marL="48891" marR="48891" marT="24446" marB="244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Montserrat" panose="00000500000000000000" pitchFamily="2" charset="0"/>
                        </a:rPr>
                        <a:t>Low</a:t>
                      </a:r>
                      <a:br>
                        <a:rPr lang="en-US" sz="1200">
                          <a:latin typeface="Montserrat" panose="00000500000000000000" pitchFamily="2" charset="0"/>
                        </a:rPr>
                      </a:br>
                      <a:r>
                        <a:rPr lang="en-US" sz="1200">
                          <a:latin typeface="Montserrat" panose="00000500000000000000" pitchFamily="2" charset="0"/>
                        </a:rPr>
                        <a:t>Consumes less, lower carbon-footprint</a:t>
                      </a:r>
                    </a:p>
                  </a:txBody>
                  <a:tcPr marL="48891" marR="48891" marT="24446" marB="244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Montserrat" panose="00000500000000000000" pitchFamily="2" charset="0"/>
                        </a:rPr>
                        <a:t>High</a:t>
                      </a:r>
                      <a:br>
                        <a:rPr lang="en-US" sz="1200" dirty="0">
                          <a:latin typeface="Montserrat" panose="00000500000000000000" pitchFamily="2" charset="0"/>
                        </a:rPr>
                      </a:br>
                      <a:r>
                        <a:rPr lang="en-US" sz="1200" dirty="0">
                          <a:latin typeface="Montserrat" panose="00000500000000000000" pitchFamily="2" charset="0"/>
                        </a:rPr>
                        <a:t>Consumes more, higher carbon-footprint</a:t>
                      </a:r>
                    </a:p>
                  </a:txBody>
                  <a:tcPr marL="48891" marR="48891" marT="24446" marB="24446" anchor="ctr"/>
                </a:tc>
                <a:extLst>
                  <a:ext uri="{0D108BD9-81ED-4DB2-BD59-A6C34878D82A}">
                    <a16:rowId xmlns:a16="http://schemas.microsoft.com/office/drawing/2014/main" val="564886108"/>
                  </a:ext>
                </a:extLst>
              </a:tr>
              <a:tr h="718183"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latin typeface="Montserrat" panose="00000500000000000000" pitchFamily="2" charset="0"/>
                        </a:rPr>
                        <a:t>Deployment complexity</a:t>
                      </a:r>
                      <a:endParaRPr lang="en-CA" sz="1200">
                        <a:latin typeface="Montserrat" panose="00000500000000000000" pitchFamily="2" charset="0"/>
                      </a:endParaRPr>
                    </a:p>
                  </a:txBody>
                  <a:tcPr marL="48891" marR="48891" marT="24446" marB="244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Montserrat" panose="00000500000000000000" pitchFamily="2" charset="0"/>
                        </a:rPr>
                        <a:t>Low</a:t>
                      </a:r>
                      <a:br>
                        <a:rPr lang="en-US" sz="1200">
                          <a:latin typeface="Montserrat" panose="00000500000000000000" pitchFamily="2" charset="0"/>
                        </a:rPr>
                      </a:br>
                      <a:r>
                        <a:rPr lang="en-US" sz="1200">
                          <a:latin typeface="Montserrat" panose="00000500000000000000" pitchFamily="2" charset="0"/>
                        </a:rPr>
                        <a:t>Fast and easier to deploy and integrate, especially on edge devices.</a:t>
                      </a:r>
                      <a:br>
                        <a:rPr lang="en-US" sz="1200">
                          <a:latin typeface="Montserrat" panose="00000500000000000000" pitchFamily="2" charset="0"/>
                        </a:rPr>
                      </a:br>
                      <a:r>
                        <a:rPr lang="en-US" sz="1200">
                          <a:latin typeface="Montserrat" panose="00000500000000000000" pitchFamily="2" charset="0"/>
                        </a:rPr>
                        <a:t>More accessibility to a broader set of accelerators</a:t>
                      </a:r>
                    </a:p>
                  </a:txBody>
                  <a:tcPr marL="48891" marR="48891" marT="24446" marB="244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Montserrat" panose="00000500000000000000" pitchFamily="2" charset="0"/>
                        </a:rPr>
                        <a:t>High</a:t>
                      </a:r>
                      <a:br>
                        <a:rPr lang="en-US" sz="1200" dirty="0">
                          <a:latin typeface="Montserrat" panose="00000500000000000000" pitchFamily="2" charset="0"/>
                        </a:rPr>
                      </a:br>
                      <a:r>
                        <a:rPr lang="en-US" sz="1200" dirty="0">
                          <a:latin typeface="Montserrat" panose="00000500000000000000" pitchFamily="2" charset="0"/>
                        </a:rPr>
                        <a:t>Harder to deploy and maintain, requiring a higher level of expertise to manage. Tends to require large and new generation accelerators.</a:t>
                      </a:r>
                    </a:p>
                  </a:txBody>
                  <a:tcPr marL="48891" marR="48891" marT="24446" marB="24446" anchor="ctr"/>
                </a:tc>
                <a:extLst>
                  <a:ext uri="{0D108BD9-81ED-4DB2-BD59-A6C34878D82A}">
                    <a16:rowId xmlns:a16="http://schemas.microsoft.com/office/drawing/2014/main" val="4019194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FAC2614-6E58-7EE5-5D9E-811626231F2E}"/>
              </a:ext>
            </a:extLst>
          </p:cNvPr>
          <p:cNvSpPr txBox="1"/>
          <p:nvPr/>
        </p:nvSpPr>
        <p:spPr>
          <a:xfrm>
            <a:off x="240147" y="5494654"/>
            <a:ext cx="8669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/>
              <a:t>Source </a:t>
            </a:r>
            <a:r>
              <a:rPr lang="en-CA" sz="1400" dirty="0">
                <a:hlinkClick r:id="rId4"/>
              </a:rPr>
              <a:t>https://cohere.com/blog/how-to-choose-the-right-ai-model-for-your-enterprise</a:t>
            </a:r>
            <a:endParaRPr lang="en-CA" sz="1400" dirty="0"/>
          </a:p>
          <a:p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456142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8813</TotalTime>
  <Words>2630</Words>
  <Application>Microsoft Office PowerPoint</Application>
  <PresentationFormat>Widescreen</PresentationFormat>
  <Paragraphs>286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</vt:lpstr>
      <vt:lpstr>Cambria Math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kukesh kodess</dc:creator>
  <cp:lastModifiedBy>Ryan Ahmed</cp:lastModifiedBy>
  <cp:revision>624</cp:revision>
  <dcterms:created xsi:type="dcterms:W3CDTF">2019-11-18T17:58:36Z</dcterms:created>
  <dcterms:modified xsi:type="dcterms:W3CDTF">2025-05-19T02:12:14Z</dcterms:modified>
</cp:coreProperties>
</file>